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9" r:id="rId13"/>
    <p:sldId id="270" r:id="rId14"/>
    <p:sldId id="271" r:id="rId15"/>
    <p:sldId id="272" r:id="rId16"/>
    <p:sldId id="274" r:id="rId17"/>
    <p:sldId id="273" r:id="rId18"/>
    <p:sldId id="275" r:id="rId19"/>
    <p:sldId id="276" r:id="rId20"/>
    <p:sldId id="277" r:id="rId21"/>
    <p:sldId id="278" r:id="rId22"/>
    <p:sldId id="26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89775" autoAdjust="0"/>
  </p:normalViewPr>
  <p:slideViewPr>
    <p:cSldViewPr snapToGrid="0" snapToObjects="1">
      <p:cViewPr varScale="1">
        <p:scale>
          <a:sx n="78" d="100"/>
          <a:sy n="78" d="100"/>
        </p:scale>
        <p:origin x="-136"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nnelu:Downloads:CCTS:&#32534;&#22996;-KOL%20&amp;%20&#30331;&#35760;:CCTS%20&#32534;&#22996;&#25968;&#25454;&#242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nnelu:Downloads:CCTS%20&#24180;&#25253;&#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annelu:Downloads:CCTS%20&#24180;&#25253;&#25968;&#25454;.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0978114292111384"/>
          <c:y val="0.0926064514387853"/>
          <c:w val="0.81552816254735"/>
          <c:h val="0.803207666421949"/>
        </c:manualLayout>
      </c:layout>
      <c:pie3DChart>
        <c:varyColors val="1"/>
        <c:ser>
          <c:idx val="0"/>
          <c:order val="0"/>
          <c:dLbls>
            <c:dLbl>
              <c:idx val="0"/>
              <c:spPr>
                <a:noFill/>
                <a:ln>
                  <a:noFill/>
                </a:ln>
                <a:effectLst/>
              </c:spPr>
              <c:txPr>
                <a:bodyPr wrap="square" lIns="38100" tIns="19050" rIns="38100" bIns="19050" anchor="ctr">
                  <a:spAutoFit/>
                </a:bodyPr>
                <a:lstStyle/>
                <a:p>
                  <a:pPr>
                    <a:defRPr>
                      <a:solidFill>
                        <a:schemeClr val="bg1"/>
                      </a:solidFill>
                    </a:defRPr>
                  </a:pPr>
                  <a:endParaRPr lang="zh-CN"/>
                </a:p>
              </c:txPr>
              <c:showLegendKey val="0"/>
              <c:showVal val="0"/>
              <c:showCatName val="1"/>
              <c:showSerName val="0"/>
              <c:showPercent val="1"/>
              <c:showBubbleSize val="0"/>
            </c:dLbl>
            <c:dLbl>
              <c:idx val="1"/>
              <c:spPr>
                <a:noFill/>
                <a:ln>
                  <a:noFill/>
                </a:ln>
                <a:effectLst/>
              </c:spPr>
              <c:txPr>
                <a:bodyPr wrap="square" lIns="38100" tIns="19050" rIns="38100" bIns="19050" anchor="ctr">
                  <a:spAutoFit/>
                </a:bodyPr>
                <a:lstStyle/>
                <a:p>
                  <a:pPr>
                    <a:defRPr>
                      <a:solidFill>
                        <a:schemeClr val="bg1"/>
                      </a:solidFill>
                    </a:defRPr>
                  </a:pPr>
                  <a:endParaRPr lang="zh-CN"/>
                </a:p>
              </c:txPr>
              <c:showLegendKey val="0"/>
              <c:showVal val="0"/>
              <c:showCatName val="1"/>
              <c:showSerName val="0"/>
              <c:showPercent val="1"/>
              <c:showBubbleSize val="0"/>
            </c:dLbl>
            <c:dLbl>
              <c:idx val="2"/>
              <c:spPr>
                <a:noFill/>
                <a:ln>
                  <a:noFill/>
                </a:ln>
                <a:effectLst/>
              </c:spPr>
              <c:txPr>
                <a:bodyPr wrap="square" lIns="38100" tIns="19050" rIns="38100" bIns="19050" anchor="ctr">
                  <a:spAutoFit/>
                </a:bodyPr>
                <a:lstStyle/>
                <a:p>
                  <a:pPr>
                    <a:defRPr>
                      <a:solidFill>
                        <a:schemeClr val="bg1"/>
                      </a:solidFill>
                    </a:defRPr>
                  </a:pPr>
                  <a:endParaRPr lang="zh-CN"/>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工作表3!$B$6:$B$18</c:f>
              <c:strCache>
                <c:ptCount val="13"/>
                <c:pt idx="0">
                  <c:v>USA</c:v>
                </c:pt>
                <c:pt idx="1">
                  <c:v>Japan</c:v>
                </c:pt>
                <c:pt idx="2">
                  <c:v>Italy</c:v>
                </c:pt>
                <c:pt idx="3">
                  <c:v>China</c:v>
                </c:pt>
                <c:pt idx="4">
                  <c:v>UK</c:v>
                </c:pt>
                <c:pt idx="5">
                  <c:v>Spain</c:v>
                </c:pt>
                <c:pt idx="6">
                  <c:v>Canada</c:v>
                </c:pt>
                <c:pt idx="7">
                  <c:v>Turkey</c:v>
                </c:pt>
                <c:pt idx="8">
                  <c:v>Brazil</c:v>
                </c:pt>
                <c:pt idx="9">
                  <c:v>Switzerland</c:v>
                </c:pt>
                <c:pt idx="10">
                  <c:v>Germany</c:v>
                </c:pt>
                <c:pt idx="11">
                  <c:v>France</c:v>
                </c:pt>
                <c:pt idx="12">
                  <c:v>Argentina</c:v>
                </c:pt>
              </c:strCache>
            </c:strRef>
          </c:cat>
          <c:val>
            <c:numRef>
              <c:f>工作表3!$C$6:$C$18</c:f>
              <c:numCache>
                <c:formatCode>General</c:formatCode>
                <c:ptCount val="13"/>
                <c:pt idx="0">
                  <c:v>43.0</c:v>
                </c:pt>
                <c:pt idx="1">
                  <c:v>9.0</c:v>
                </c:pt>
                <c:pt idx="2">
                  <c:v>6.0</c:v>
                </c:pt>
                <c:pt idx="3">
                  <c:v>4.0</c:v>
                </c:pt>
                <c:pt idx="4">
                  <c:v>6.0</c:v>
                </c:pt>
                <c:pt idx="5">
                  <c:v>4.0</c:v>
                </c:pt>
                <c:pt idx="6">
                  <c:v>4.0</c:v>
                </c:pt>
                <c:pt idx="7">
                  <c:v>2.0</c:v>
                </c:pt>
                <c:pt idx="8">
                  <c:v>2.0</c:v>
                </c:pt>
                <c:pt idx="9">
                  <c:v>2.0</c:v>
                </c:pt>
                <c:pt idx="10">
                  <c:v>2.0</c:v>
                </c:pt>
                <c:pt idx="11">
                  <c:v>1.0</c:v>
                </c:pt>
                <c:pt idx="12">
                  <c:v>1.0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dLbl>
              <c:idx val="0"/>
              <c:spPr>
                <a:noFill/>
                <a:ln>
                  <a:noFill/>
                </a:ln>
                <a:effectLst/>
              </c:spPr>
              <c:txPr>
                <a:bodyPr/>
                <a:lstStyle/>
                <a:p>
                  <a:pPr>
                    <a:defRPr sz="1200">
                      <a:solidFill>
                        <a:schemeClr val="bg1"/>
                      </a:solidFill>
                    </a:defRPr>
                  </a:pPr>
                  <a:endParaRPr lang="zh-CN"/>
                </a:p>
              </c:txPr>
              <c:showLegendKey val="0"/>
              <c:showVal val="0"/>
              <c:showCatName val="1"/>
              <c:showSerName val="0"/>
              <c:showPercent val="1"/>
              <c:showBubbleSize val="0"/>
            </c:dLbl>
            <c:dLbl>
              <c:idx val="1"/>
              <c:spPr>
                <a:noFill/>
                <a:ln>
                  <a:noFill/>
                </a:ln>
                <a:effectLst/>
              </c:spPr>
              <c:txPr>
                <a:bodyPr/>
                <a:lstStyle/>
                <a:p>
                  <a:pPr>
                    <a:defRPr sz="1200">
                      <a:solidFill>
                        <a:schemeClr val="bg1"/>
                      </a:solidFill>
                    </a:defRPr>
                  </a:pPr>
                  <a:endParaRPr lang="zh-CN"/>
                </a:p>
              </c:txPr>
              <c:showLegendKey val="0"/>
              <c:showVal val="0"/>
              <c:showCatName val="1"/>
              <c:showSerName val="0"/>
              <c:showPercent val="1"/>
              <c:showBubbleSize val="0"/>
            </c:dLbl>
            <c:spPr>
              <a:noFill/>
              <a:ln>
                <a:noFill/>
              </a:ln>
              <a:effectLst/>
            </c:spPr>
            <c:txPr>
              <a:bodyPr/>
              <a:lstStyle/>
              <a:p>
                <a:pPr>
                  <a:defRPr sz="1200"/>
                </a:pPr>
                <a:endParaRPr lang="zh-CN"/>
              </a:p>
            </c:txPr>
            <c:showLegendKey val="0"/>
            <c:showVal val="0"/>
            <c:showCatName val="1"/>
            <c:showSerName val="0"/>
            <c:showPercent val="1"/>
            <c:showBubbleSize val="0"/>
            <c:showLeaderLines val="1"/>
            <c:extLst>
              <c:ext xmlns:c15="http://schemas.microsoft.com/office/drawing/2012/chart" uri="{CE6537A1-D6FC-4f65-9D91-7224C49458BB}"/>
            </c:extLst>
          </c:dLbls>
          <c:cat>
            <c:strRef>
              <c:f>工作表1!$C$27:$C$33</c:f>
              <c:strCache>
                <c:ptCount val="7"/>
                <c:pt idx="0">
                  <c:v>Case Report</c:v>
                </c:pt>
                <c:pt idx="1">
                  <c:v>Review Article</c:v>
                </c:pt>
                <c:pt idx="2">
                  <c:v>Original Article</c:v>
                </c:pt>
                <c:pt idx="3">
                  <c:v>Surgical Technique</c:v>
                </c:pt>
                <c:pt idx="4">
                  <c:v>Clinical Guideline</c:v>
                </c:pt>
                <c:pt idx="5">
                  <c:v>News</c:v>
                </c:pt>
                <c:pt idx="6">
                  <c:v>Foreword</c:v>
                </c:pt>
              </c:strCache>
            </c:strRef>
          </c:cat>
          <c:val>
            <c:numRef>
              <c:f>工作表1!$D$27:$D$33</c:f>
              <c:numCache>
                <c:formatCode>General</c:formatCode>
                <c:ptCount val="7"/>
                <c:pt idx="0">
                  <c:v>16.0</c:v>
                </c:pt>
                <c:pt idx="1">
                  <c:v>4.0</c:v>
                </c:pt>
                <c:pt idx="2">
                  <c:v>2.0</c:v>
                </c:pt>
                <c:pt idx="3">
                  <c:v>1.0</c:v>
                </c:pt>
                <c:pt idx="4">
                  <c:v>1.0</c:v>
                </c:pt>
                <c:pt idx="5">
                  <c:v>1.0</c:v>
                </c:pt>
                <c:pt idx="6">
                  <c:v>1.0</c:v>
                </c:pt>
              </c:numCache>
            </c:numRef>
          </c:val>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工作表1!$C$67:$C$75</c:f>
              <c:strCache>
                <c:ptCount val="9"/>
                <c:pt idx="0">
                  <c:v>Italy</c:v>
                </c:pt>
                <c:pt idx="1">
                  <c:v>China</c:v>
                </c:pt>
                <c:pt idx="2">
                  <c:v>USA</c:v>
                </c:pt>
                <c:pt idx="3">
                  <c:v>Spain</c:v>
                </c:pt>
                <c:pt idx="4">
                  <c:v>UK</c:v>
                </c:pt>
                <c:pt idx="5">
                  <c:v>Germany</c:v>
                </c:pt>
                <c:pt idx="6">
                  <c:v>Belgium</c:v>
                </c:pt>
                <c:pt idx="7">
                  <c:v>Canada</c:v>
                </c:pt>
                <c:pt idx="8">
                  <c:v>Japan</c:v>
                </c:pt>
              </c:strCache>
            </c:strRef>
          </c:cat>
          <c:val>
            <c:numRef>
              <c:f>工作表1!$D$67:$D$75</c:f>
              <c:numCache>
                <c:formatCode>General</c:formatCode>
                <c:ptCount val="9"/>
                <c:pt idx="0">
                  <c:v>10.0</c:v>
                </c:pt>
                <c:pt idx="1">
                  <c:v>4.0</c:v>
                </c:pt>
                <c:pt idx="2">
                  <c:v>3.0</c:v>
                </c:pt>
                <c:pt idx="3">
                  <c:v>3.0</c:v>
                </c:pt>
                <c:pt idx="4">
                  <c:v>2.0</c:v>
                </c:pt>
                <c:pt idx="5">
                  <c:v>1.0</c:v>
                </c:pt>
                <c:pt idx="6">
                  <c:v>1.0</c:v>
                </c:pt>
                <c:pt idx="7">
                  <c:v>1.0</c:v>
                </c:pt>
                <c:pt idx="8">
                  <c:v>1.0</c:v>
                </c:pt>
              </c:numCache>
            </c:numRef>
          </c:val>
        </c:ser>
        <c:dLbls>
          <c:dLblPos val="inEnd"/>
          <c:showLegendKey val="0"/>
          <c:showVal val="1"/>
          <c:showCatName val="0"/>
          <c:showSerName val="0"/>
          <c:showPercent val="0"/>
          <c:showBubbleSize val="0"/>
        </c:dLbls>
        <c:gapWidth val="219"/>
        <c:overlap val="-27"/>
        <c:axId val="-2094133592"/>
        <c:axId val="-2094124104"/>
      </c:barChart>
      <c:catAx>
        <c:axId val="-209413359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94124104"/>
        <c:crosses val="autoZero"/>
        <c:auto val="1"/>
        <c:lblAlgn val="ctr"/>
        <c:lblOffset val="100"/>
        <c:noMultiLvlLbl val="0"/>
      </c:catAx>
      <c:valAx>
        <c:axId val="-2094124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094133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pic>
        <p:nvPicPr>
          <p:cNvPr id="7" name="图片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36433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204250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80064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16736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183957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475363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79516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477721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176448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113374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C7F02FA-7014-E446-868F-A84ECEC682D8}" type="datetimeFigureOut">
              <a:rPr kumimoji="1" lang="zh-CN" altLang="en-US" smtClean="0"/>
              <a:t>20/1/9</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0D518113-AA68-0242-A733-237421B1624C}" type="slidenum">
              <a:rPr kumimoji="1" lang="zh-CN" altLang="en-US" smtClean="0"/>
              <a:t>‹#›</a:t>
            </a:fld>
            <a:endParaRPr kumimoji="1" lang="zh-CN" altLang="en-US"/>
          </a:p>
        </p:txBody>
      </p:sp>
    </p:spTree>
    <p:extLst>
      <p:ext uri="{BB962C8B-B14F-4D97-AF65-F5344CB8AC3E}">
        <p14:creationId xmlns:p14="http://schemas.microsoft.com/office/powerpoint/2010/main" val="2766226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F02FA-7014-E446-868F-A84ECEC682D8}" type="datetimeFigureOut">
              <a:rPr kumimoji="1" lang="zh-CN" altLang="en-US" smtClean="0"/>
              <a:t>20/1/9</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18113-AA68-0242-A733-237421B1624C}" type="slidenum">
              <a:rPr kumimoji="1" lang="zh-CN" altLang="en-US" smtClean="0"/>
              <a:t>‹#›</a:t>
            </a:fld>
            <a:endParaRPr kumimoji="1" lang="zh-CN" altLang="en-US"/>
          </a:p>
        </p:txBody>
      </p:sp>
      <p:pic>
        <p:nvPicPr>
          <p:cNvPr id="7" name="图片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218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cts@amegroup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ccts.amegroups.com/post/category/meet-the-profess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hyperlink" Target="http://www.amegroups.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13881" y="4071307"/>
            <a:ext cx="4849154" cy="2123658"/>
          </a:xfrm>
          <a:prstGeom prst="rect">
            <a:avLst/>
          </a:prstGeom>
          <a:noFill/>
        </p:spPr>
        <p:txBody>
          <a:bodyPr wrap="none" rtlCol="0">
            <a:spAutoFit/>
          </a:bodyPr>
          <a:lstStyle/>
          <a:p>
            <a:pPr algn="ctr"/>
            <a:r>
              <a:rPr kumimoji="1" lang="en-US" altLang="zh-CN" sz="3200" b="1" dirty="0" smtClean="0">
                <a:solidFill>
                  <a:schemeClr val="accent6">
                    <a:lumMod val="50000"/>
                  </a:schemeClr>
                </a:solidFill>
              </a:rPr>
              <a:t>CCTS Annual Report</a:t>
            </a:r>
          </a:p>
          <a:p>
            <a:pPr algn="ctr"/>
            <a:r>
              <a:rPr kumimoji="1" lang="en-US" altLang="zh-CN" sz="3200" b="1" dirty="0" smtClean="0">
                <a:solidFill>
                  <a:schemeClr val="accent6">
                    <a:lumMod val="50000"/>
                  </a:schemeClr>
                </a:solidFill>
              </a:rPr>
              <a:t>2019</a:t>
            </a:r>
          </a:p>
          <a:p>
            <a:pPr algn="ctr"/>
            <a:endParaRPr kumimoji="1" lang="en-US" altLang="zh-CN" sz="2800" b="1" dirty="0" smtClean="0">
              <a:solidFill>
                <a:schemeClr val="accent6">
                  <a:lumMod val="50000"/>
                </a:schemeClr>
              </a:solidFill>
            </a:endParaRPr>
          </a:p>
          <a:p>
            <a:pPr algn="ctr"/>
            <a:r>
              <a:rPr kumimoji="1" lang="en-US" altLang="zh-CN" sz="2000" b="1" dirty="0">
                <a:solidFill>
                  <a:schemeClr val="accent6">
                    <a:lumMod val="50000"/>
                  </a:schemeClr>
                </a:solidFill>
              </a:rPr>
              <a:t>Editorial </a:t>
            </a:r>
            <a:r>
              <a:rPr kumimoji="1" lang="en-US" altLang="zh-CN" sz="2000" b="1" dirty="0" smtClean="0">
                <a:solidFill>
                  <a:schemeClr val="accent6">
                    <a:lumMod val="50000"/>
                  </a:schemeClr>
                </a:solidFill>
              </a:rPr>
              <a:t>Office</a:t>
            </a:r>
            <a:r>
              <a:rPr kumimoji="1" lang="zh-CN" altLang="en-US" sz="2000" b="1" dirty="0" smtClean="0">
                <a:solidFill>
                  <a:schemeClr val="accent6">
                    <a:lumMod val="50000"/>
                  </a:schemeClr>
                </a:solidFill>
              </a:rPr>
              <a:t>    </a:t>
            </a:r>
            <a:r>
              <a:rPr kumimoji="1" lang="en-US" altLang="zh-CN" sz="2000" dirty="0" err="1" smtClean="0">
                <a:solidFill>
                  <a:schemeClr val="accent6">
                    <a:lumMod val="50000"/>
                  </a:schemeClr>
                </a:solidFill>
                <a:hlinkClick r:id="rId2"/>
              </a:rPr>
              <a:t>ccts@amegroups.com</a:t>
            </a:r>
            <a:endParaRPr kumimoji="1" lang="en-US" altLang="zh-CN" sz="2000" dirty="0">
              <a:solidFill>
                <a:schemeClr val="accent6">
                  <a:lumMod val="50000"/>
                </a:schemeClr>
              </a:solidFill>
            </a:endParaRPr>
          </a:p>
          <a:p>
            <a:pPr algn="ctr"/>
            <a:endParaRPr kumimoji="1" lang="en-US" altLang="zh-CN" sz="2000" dirty="0" smtClean="0">
              <a:solidFill>
                <a:schemeClr val="accent6">
                  <a:lumMod val="50000"/>
                </a:schemeClr>
              </a:solidFill>
            </a:endParaRPr>
          </a:p>
        </p:txBody>
      </p:sp>
    </p:spTree>
    <p:extLst>
      <p:ext uri="{BB962C8B-B14F-4D97-AF65-F5344CB8AC3E}">
        <p14:creationId xmlns:p14="http://schemas.microsoft.com/office/powerpoint/2010/main" val="109010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2413" y="1292806"/>
            <a:ext cx="2481770" cy="338554"/>
          </a:xfrm>
          <a:prstGeom prst="rect">
            <a:avLst/>
          </a:prstGeom>
        </p:spPr>
        <p:txBody>
          <a:bodyPr wrap="none">
            <a:spAutoFit/>
          </a:bodyPr>
          <a:lstStyle/>
          <a:p>
            <a:r>
              <a:rPr kumimoji="1" lang="en-US" altLang="zh-CN" sz="1600" b="1" dirty="0"/>
              <a:t>5</a:t>
            </a:r>
            <a:r>
              <a:rPr kumimoji="1" lang="en-US" altLang="zh-CN" sz="1600" b="1" dirty="0" smtClean="0"/>
              <a:t>. </a:t>
            </a:r>
            <a:r>
              <a:rPr lang="en-US" altLang="zh-CN" sz="1600" b="1" dirty="0"/>
              <a:t>Website </a:t>
            </a:r>
            <a:r>
              <a:rPr lang="en-US" altLang="zh-CN" sz="1600" b="1" dirty="0" smtClean="0"/>
              <a:t>Users (2019)</a:t>
            </a:r>
            <a:r>
              <a:rPr lang="zh-CN" altLang="en-US" sz="1600" b="1" dirty="0" smtClean="0"/>
              <a:t> </a:t>
            </a:r>
            <a:r>
              <a:rPr lang="en-US" altLang="zh-CN" sz="1600" b="1" dirty="0" smtClean="0"/>
              <a:t> </a:t>
            </a:r>
            <a:endParaRPr lang="zh-CN" altLang="en-US" sz="1600" b="1" dirty="0"/>
          </a:p>
        </p:txBody>
      </p:sp>
      <p:sp>
        <p:nvSpPr>
          <p:cNvPr id="5" name="矩形 4"/>
          <p:cNvSpPr/>
          <p:nvPr/>
        </p:nvSpPr>
        <p:spPr>
          <a:xfrm>
            <a:off x="7185279" y="5097675"/>
            <a:ext cx="4194199" cy="738664"/>
          </a:xfrm>
          <a:prstGeom prst="rect">
            <a:avLst/>
          </a:prstGeom>
        </p:spPr>
        <p:txBody>
          <a:bodyPr wrap="square">
            <a:spAutoFit/>
          </a:bodyPr>
          <a:lstStyle/>
          <a:p>
            <a:r>
              <a:rPr lang="en-US" altLang="zh-CN" sz="1400" dirty="0" smtClean="0"/>
              <a:t>The number of users in 2019 reached 3318. </a:t>
            </a:r>
            <a:r>
              <a:rPr lang="en-US" altLang="zh-CN" sz="1400" dirty="0"/>
              <a:t>Users </a:t>
            </a:r>
            <a:r>
              <a:rPr lang="en-US" altLang="zh-CN" sz="1400" dirty="0" smtClean="0"/>
              <a:t>from China </a:t>
            </a:r>
            <a:r>
              <a:rPr lang="en-US" altLang="zh-CN" sz="1400" dirty="0"/>
              <a:t>ranks the </a:t>
            </a:r>
            <a:r>
              <a:rPr lang="en-US" altLang="zh-CN" sz="1400" dirty="0" smtClean="0"/>
              <a:t>first, followed by users from USA, Japan, Italy, etc.</a:t>
            </a:r>
            <a:endParaRPr lang="en-US" altLang="zh-CN" sz="1400" dirty="0"/>
          </a:p>
        </p:txBody>
      </p:sp>
      <p:sp>
        <p:nvSpPr>
          <p:cNvPr id="6" name="矩形 5"/>
          <p:cNvSpPr/>
          <p:nvPr/>
        </p:nvSpPr>
        <p:spPr>
          <a:xfrm>
            <a:off x="7185280" y="5836339"/>
            <a:ext cx="3910130" cy="523220"/>
          </a:xfrm>
          <a:prstGeom prst="rect">
            <a:avLst/>
          </a:prstGeom>
        </p:spPr>
        <p:txBody>
          <a:bodyPr wrap="square">
            <a:spAutoFit/>
          </a:bodyPr>
          <a:lstStyle/>
          <a:p>
            <a:r>
              <a:rPr lang="en-US" altLang="zh-CN" sz="1400" b="1" dirty="0">
                <a:solidFill>
                  <a:schemeClr val="bg1">
                    <a:lumMod val="50000"/>
                  </a:schemeClr>
                </a:solidFill>
              </a:rPr>
              <a:t>Data </a:t>
            </a:r>
            <a:r>
              <a:rPr lang="en-US" altLang="zh-CN" sz="1400" b="1" dirty="0" smtClean="0">
                <a:solidFill>
                  <a:schemeClr val="bg1">
                    <a:lumMod val="50000"/>
                  </a:schemeClr>
                </a:solidFill>
              </a:rPr>
              <a:t>collected </a:t>
            </a:r>
            <a:r>
              <a:rPr lang="en-US" altLang="zh-CN" sz="1400" b="1" dirty="0">
                <a:solidFill>
                  <a:schemeClr val="bg1">
                    <a:lumMod val="50000"/>
                  </a:schemeClr>
                </a:solidFill>
              </a:rPr>
              <a:t>from Google Analytics </a:t>
            </a:r>
            <a:r>
              <a:rPr lang="en-US" altLang="zh-CN" sz="1400" b="1" dirty="0" smtClean="0">
                <a:solidFill>
                  <a:schemeClr val="bg1">
                    <a:lumMod val="50000"/>
                  </a:schemeClr>
                </a:solidFill>
              </a:rPr>
              <a:t>on</a:t>
            </a:r>
            <a:r>
              <a:rPr lang="zh-CN" altLang="en-US" sz="1400" b="1" dirty="0" smtClean="0">
                <a:solidFill>
                  <a:schemeClr val="bg1">
                    <a:lumMod val="50000"/>
                  </a:schemeClr>
                </a:solidFill>
              </a:rPr>
              <a:t> </a:t>
            </a:r>
            <a:r>
              <a:rPr lang="en-GB" altLang="zh-CN" sz="1400" b="1" dirty="0" smtClean="0">
                <a:solidFill>
                  <a:schemeClr val="bg1">
                    <a:lumMod val="50000"/>
                  </a:schemeClr>
                </a:solidFill>
              </a:rPr>
              <a:t>Jan 6</a:t>
            </a:r>
            <a:r>
              <a:rPr lang="en-US" altLang="zh-CN" sz="1400" b="1" dirty="0" smtClean="0">
                <a:solidFill>
                  <a:schemeClr val="bg1">
                    <a:lumMod val="50000"/>
                  </a:schemeClr>
                </a:solidFill>
              </a:rPr>
              <a:t>, 2020. </a:t>
            </a:r>
            <a:endParaRPr lang="en-US" altLang="zh-CN" sz="1400" b="1" dirty="0">
              <a:solidFill>
                <a:schemeClr val="bg1">
                  <a:lumMod val="50000"/>
                </a:schemeClr>
              </a:solidFill>
            </a:endParaRPr>
          </a:p>
        </p:txBody>
      </p:sp>
      <p:pic>
        <p:nvPicPr>
          <p:cNvPr id="4" name="图片 3"/>
          <p:cNvPicPr>
            <a:picLocks noChangeAspect="1"/>
          </p:cNvPicPr>
          <p:nvPr/>
        </p:nvPicPr>
        <p:blipFill>
          <a:blip r:embed="rId2"/>
          <a:stretch>
            <a:fillRect/>
          </a:stretch>
        </p:blipFill>
        <p:spPr>
          <a:xfrm>
            <a:off x="948376" y="1883539"/>
            <a:ext cx="5577788" cy="4383290"/>
          </a:xfrm>
          <a:prstGeom prst="rect">
            <a:avLst/>
          </a:prstGeom>
        </p:spPr>
      </p:pic>
      <p:pic>
        <p:nvPicPr>
          <p:cNvPr id="9" name="图片 8"/>
          <p:cNvPicPr>
            <a:picLocks noChangeAspect="1"/>
          </p:cNvPicPr>
          <p:nvPr/>
        </p:nvPicPr>
        <p:blipFill>
          <a:blip r:embed="rId3"/>
          <a:stretch>
            <a:fillRect/>
          </a:stretch>
        </p:blipFill>
        <p:spPr>
          <a:xfrm>
            <a:off x="7382622" y="1883539"/>
            <a:ext cx="2927419" cy="2912708"/>
          </a:xfrm>
          <a:prstGeom prst="rect">
            <a:avLst/>
          </a:prstGeom>
        </p:spPr>
      </p:pic>
    </p:spTree>
    <p:extLst>
      <p:ext uri="{BB962C8B-B14F-4D97-AF65-F5344CB8AC3E}">
        <p14:creationId xmlns:p14="http://schemas.microsoft.com/office/powerpoint/2010/main" val="21524225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3611" y="1602411"/>
            <a:ext cx="6193527" cy="338554"/>
          </a:xfrm>
          <a:prstGeom prst="rect">
            <a:avLst/>
          </a:prstGeom>
        </p:spPr>
        <p:txBody>
          <a:bodyPr wrap="square">
            <a:spAutoFit/>
          </a:bodyPr>
          <a:lstStyle/>
          <a:p>
            <a:r>
              <a:rPr lang="en-US" altLang="zh-CN" sz="1600" dirty="0" smtClean="0"/>
              <a:t>1) Surgical </a:t>
            </a:r>
            <a:r>
              <a:rPr lang="en-US" altLang="zh-CN" sz="1600" dirty="0"/>
              <a:t>Management of Chest Wall </a:t>
            </a:r>
            <a:r>
              <a:rPr lang="en-US" altLang="zh-CN" sz="1600" dirty="0" smtClean="0"/>
              <a:t>Tumors</a:t>
            </a:r>
            <a:endParaRPr lang="en-US" altLang="zh-CN" sz="1600" dirty="0"/>
          </a:p>
        </p:txBody>
      </p:sp>
      <p:sp>
        <p:nvSpPr>
          <p:cNvPr id="4" name="矩形 3"/>
          <p:cNvSpPr/>
          <p:nvPr/>
        </p:nvSpPr>
        <p:spPr>
          <a:xfrm>
            <a:off x="2363870" y="5053458"/>
            <a:ext cx="3669650" cy="1077218"/>
          </a:xfrm>
          <a:prstGeom prst="rect">
            <a:avLst/>
          </a:prstGeom>
        </p:spPr>
        <p:txBody>
          <a:bodyPr wrap="square">
            <a:spAutoFit/>
          </a:bodyPr>
          <a:lstStyle/>
          <a:p>
            <a:r>
              <a:rPr lang="en-US" altLang="zh-CN" sz="1600" dirty="0" smtClean="0"/>
              <a:t>Francesco Puma, MD</a:t>
            </a:r>
            <a:endParaRPr lang="en-US" altLang="zh-CN" sz="1600" dirty="0"/>
          </a:p>
          <a:p>
            <a:r>
              <a:rPr lang="en-US" altLang="zh-CN" sz="1600" dirty="0" smtClean="0"/>
              <a:t>Department </a:t>
            </a:r>
            <a:r>
              <a:rPr lang="en-US" altLang="zh-CN" sz="1600" dirty="0"/>
              <a:t>of Thoracic Surgery, University of Perugia School of Medicine, Perugia, </a:t>
            </a:r>
            <a:r>
              <a:rPr lang="en-US" altLang="zh-CN" sz="1600" dirty="0" smtClean="0"/>
              <a:t>Italy</a:t>
            </a:r>
            <a:endParaRPr lang="en-US" altLang="zh-CN" sz="1600" dirty="0"/>
          </a:p>
        </p:txBody>
      </p:sp>
      <p:sp>
        <p:nvSpPr>
          <p:cNvPr id="5" name="矩形 4"/>
          <p:cNvSpPr/>
          <p:nvPr/>
        </p:nvSpPr>
        <p:spPr>
          <a:xfrm>
            <a:off x="1056102" y="2151378"/>
            <a:ext cx="4710198" cy="338554"/>
          </a:xfrm>
          <a:prstGeom prst="rect">
            <a:avLst/>
          </a:prstGeom>
        </p:spPr>
        <p:txBody>
          <a:bodyPr wrap="square">
            <a:spAutoFit/>
          </a:bodyPr>
          <a:lstStyle/>
          <a:p>
            <a:r>
              <a:rPr lang="en-US" altLang="zh-CN" sz="1600" b="1" dirty="0" smtClean="0"/>
              <a:t>Guest Editors</a:t>
            </a:r>
            <a:endParaRPr lang="en-US" altLang="zh-CN" sz="1600" b="1" dirty="0"/>
          </a:p>
        </p:txBody>
      </p:sp>
      <p:sp>
        <p:nvSpPr>
          <p:cNvPr id="6" name="矩形 5"/>
          <p:cNvSpPr/>
          <p:nvPr/>
        </p:nvSpPr>
        <p:spPr>
          <a:xfrm>
            <a:off x="6662877" y="5038069"/>
            <a:ext cx="3267347" cy="1107996"/>
          </a:xfrm>
          <a:prstGeom prst="rect">
            <a:avLst/>
          </a:prstGeom>
        </p:spPr>
        <p:txBody>
          <a:bodyPr wrap="square">
            <a:spAutoFit/>
          </a:bodyPr>
          <a:lstStyle/>
          <a:p>
            <a:r>
              <a:rPr lang="en-US" altLang="zh-CN" sz="1600" dirty="0" smtClean="0"/>
              <a:t>Hon </a:t>
            </a:r>
            <a:r>
              <a:rPr lang="en-US" altLang="zh-CN" sz="1600" dirty="0"/>
              <a:t>Chi </a:t>
            </a:r>
            <a:r>
              <a:rPr lang="en-US" altLang="zh-CN" sz="1600" dirty="0" err="1" smtClean="0"/>
              <a:t>Suen</a:t>
            </a:r>
            <a:r>
              <a:rPr lang="en-US" altLang="zh-CN" sz="1600" dirty="0" smtClean="0"/>
              <a:t>, </a:t>
            </a:r>
            <a:r>
              <a:rPr lang="en-US" altLang="zh-CN" sz="1600" dirty="0"/>
              <a:t>MBBS, FACS </a:t>
            </a:r>
            <a:endParaRPr lang="en-US" altLang="zh-CN" sz="1600" dirty="0" smtClean="0"/>
          </a:p>
          <a:p>
            <a:r>
              <a:rPr lang="en-US" altLang="zh-CN" sz="1600" dirty="0" smtClean="0"/>
              <a:t>Cardio</a:t>
            </a:r>
            <a:r>
              <a:rPr lang="en-US" altLang="zh-CN" sz="1600" dirty="0"/>
              <a:t>-thoracic Surgery Centre, Hong Kong Sanatorium and Hospital, Hong Kong, China</a:t>
            </a:r>
            <a:endParaRPr lang="zh-CN" altLang="en-US" sz="1600" dirty="0"/>
          </a:p>
        </p:txBody>
      </p:sp>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43200" y="2877489"/>
            <a:ext cx="1721116" cy="1914164"/>
          </a:xfrm>
          <a:prstGeom prst="rect">
            <a:avLst/>
          </a:prstGeom>
        </p:spPr>
      </p:pic>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59112" y="2877489"/>
            <a:ext cx="1659099" cy="1914164"/>
          </a:xfrm>
          <a:prstGeom prst="rect">
            <a:avLst/>
          </a:prstGeom>
        </p:spPr>
      </p:pic>
      <p:sp>
        <p:nvSpPr>
          <p:cNvPr id="9" name="矩形 8"/>
          <p:cNvSpPr/>
          <p:nvPr/>
        </p:nvSpPr>
        <p:spPr>
          <a:xfrm>
            <a:off x="563775" y="1117708"/>
            <a:ext cx="2752677" cy="338554"/>
          </a:xfrm>
          <a:prstGeom prst="rect">
            <a:avLst/>
          </a:prstGeom>
        </p:spPr>
        <p:txBody>
          <a:bodyPr wrap="none">
            <a:spAutoFit/>
          </a:bodyPr>
          <a:lstStyle/>
          <a:p>
            <a:r>
              <a:rPr kumimoji="1" lang="en-US" altLang="zh-CN" sz="1600" b="1" dirty="0"/>
              <a:t>6</a:t>
            </a:r>
            <a:r>
              <a:rPr kumimoji="1" lang="en-US" altLang="zh-CN" sz="1600" b="1" dirty="0" smtClean="0"/>
              <a:t>. </a:t>
            </a:r>
            <a:r>
              <a:rPr lang="zh-CN" altLang="zh-CN" sz="1600" b="1" dirty="0" smtClean="0"/>
              <a:t>F</a:t>
            </a:r>
            <a:r>
              <a:rPr lang="en-US" altLang="zh-CN" sz="1600" b="1" dirty="0" err="1" smtClean="0"/>
              <a:t>ocused</a:t>
            </a:r>
            <a:r>
              <a:rPr lang="en-US" altLang="zh-CN" sz="1600" b="1" dirty="0" smtClean="0"/>
              <a:t> Issues (ongoing)</a:t>
            </a:r>
            <a:endParaRPr lang="zh-CN" altLang="en-US" sz="1600" b="1" dirty="0"/>
          </a:p>
        </p:txBody>
      </p:sp>
    </p:spTree>
    <p:extLst>
      <p:ext uri="{BB962C8B-B14F-4D97-AF65-F5344CB8AC3E}">
        <p14:creationId xmlns:p14="http://schemas.microsoft.com/office/powerpoint/2010/main" val="2090542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0235" y="1210479"/>
            <a:ext cx="2752677" cy="338554"/>
          </a:xfrm>
          <a:prstGeom prst="rect">
            <a:avLst/>
          </a:prstGeom>
        </p:spPr>
        <p:txBody>
          <a:bodyPr wrap="none">
            <a:spAutoFit/>
          </a:bodyPr>
          <a:lstStyle/>
          <a:p>
            <a:r>
              <a:rPr kumimoji="1" lang="en-US" altLang="zh-CN" sz="1600" b="1" dirty="0"/>
              <a:t>6</a:t>
            </a:r>
            <a:r>
              <a:rPr kumimoji="1" lang="en-US" altLang="zh-CN" sz="1600" b="1" dirty="0" smtClean="0"/>
              <a:t>. </a:t>
            </a:r>
            <a:r>
              <a:rPr lang="zh-CN" altLang="zh-CN" sz="1600" b="1" dirty="0" smtClean="0"/>
              <a:t>F</a:t>
            </a:r>
            <a:r>
              <a:rPr lang="en-US" altLang="zh-CN" sz="1600" b="1" dirty="0" err="1" smtClean="0"/>
              <a:t>ocused</a:t>
            </a:r>
            <a:r>
              <a:rPr lang="en-US" altLang="zh-CN" sz="1600" b="1" dirty="0" smtClean="0"/>
              <a:t> Issues (ongoing)</a:t>
            </a:r>
            <a:endParaRPr lang="zh-CN" altLang="en-US" sz="1600" b="1" dirty="0"/>
          </a:p>
        </p:txBody>
      </p:sp>
      <p:sp>
        <p:nvSpPr>
          <p:cNvPr id="3" name="矩形 2"/>
          <p:cNvSpPr/>
          <p:nvPr/>
        </p:nvSpPr>
        <p:spPr>
          <a:xfrm>
            <a:off x="5664670" y="2583776"/>
            <a:ext cx="6096000" cy="3754874"/>
          </a:xfrm>
          <a:prstGeom prst="rect">
            <a:avLst/>
          </a:prstGeom>
        </p:spPr>
        <p:txBody>
          <a:bodyPr>
            <a:spAutoFit/>
          </a:bodyPr>
          <a:lstStyle/>
          <a:p>
            <a:endParaRPr lang="zh-CN" altLang="zh-CN" sz="1400" dirty="0"/>
          </a:p>
          <a:p>
            <a:r>
              <a:rPr lang="en-US" altLang="zh-CN" sz="1400" dirty="0"/>
              <a:t>Francesco </a:t>
            </a:r>
            <a:r>
              <a:rPr lang="en-US" altLang="zh-CN" sz="1400" dirty="0" err="1"/>
              <a:t>Zaraca</a:t>
            </a:r>
            <a:r>
              <a:rPr lang="en-US" altLang="zh-CN" sz="1400" dirty="0"/>
              <a:t>, MD, PhD</a:t>
            </a:r>
            <a:endParaRPr lang="zh-CN" altLang="zh-CN" sz="1400" dirty="0"/>
          </a:p>
          <a:p>
            <a:r>
              <a:rPr lang="en-US" altLang="zh-CN" sz="1400" dirty="0"/>
              <a:t>Division of Vascular and Thoracic Surgery,</a:t>
            </a:r>
            <a:endParaRPr lang="zh-CN" altLang="zh-CN" sz="1400" dirty="0"/>
          </a:p>
          <a:p>
            <a:r>
              <a:rPr lang="en-US" altLang="zh-CN" sz="1400" dirty="0"/>
              <a:t>Hospital of Bolzano, Bolzano, Italy</a:t>
            </a:r>
            <a:endParaRPr lang="zh-CN" altLang="zh-CN" sz="1400" dirty="0"/>
          </a:p>
          <a:p>
            <a:r>
              <a:rPr lang="en-US" altLang="zh-CN" sz="1400" dirty="0"/>
              <a:t> </a:t>
            </a:r>
            <a:endParaRPr lang="zh-CN" altLang="zh-CN" sz="1400" dirty="0"/>
          </a:p>
          <a:p>
            <a:r>
              <a:rPr lang="en-US" altLang="zh-CN" sz="1400" dirty="0"/>
              <a:t>Luca </a:t>
            </a:r>
            <a:r>
              <a:rPr lang="en-US" altLang="zh-CN" sz="1400" dirty="0" err="1"/>
              <a:t>Bertolaccini</a:t>
            </a:r>
            <a:r>
              <a:rPr lang="en-US" altLang="zh-CN" sz="1400" dirty="0"/>
              <a:t>, MD, PhD, FCCP</a:t>
            </a:r>
            <a:endParaRPr lang="zh-CN" altLang="zh-CN" sz="1400" dirty="0"/>
          </a:p>
          <a:p>
            <a:r>
              <a:rPr lang="en-US" altLang="zh-CN" sz="1400" dirty="0"/>
              <a:t>Division of Thoracic Surgery,</a:t>
            </a:r>
            <a:endParaRPr lang="zh-CN" altLang="zh-CN" sz="1400" dirty="0"/>
          </a:p>
          <a:p>
            <a:r>
              <a:rPr lang="en-US" altLang="zh-CN" sz="1400" dirty="0"/>
              <a:t>IEO European Institute of Oncology IRCCS, Milan, Italy</a:t>
            </a:r>
            <a:endParaRPr lang="zh-CN" altLang="zh-CN" sz="1400" dirty="0"/>
          </a:p>
          <a:p>
            <a:r>
              <a:rPr lang="en-US" altLang="zh-CN" sz="1400" dirty="0"/>
              <a:t> </a:t>
            </a:r>
            <a:endParaRPr lang="zh-CN" altLang="zh-CN" sz="1400" dirty="0"/>
          </a:p>
          <a:p>
            <a:r>
              <a:rPr lang="en-US" altLang="zh-CN" sz="1400" dirty="0"/>
              <a:t>Reinhold </a:t>
            </a:r>
            <a:r>
              <a:rPr lang="en-US" altLang="zh-CN" sz="1400" dirty="0" err="1"/>
              <a:t>Perkmann</a:t>
            </a:r>
            <a:r>
              <a:rPr lang="en-US" altLang="zh-CN" sz="1400" dirty="0"/>
              <a:t>, MD</a:t>
            </a:r>
            <a:endParaRPr lang="zh-CN" altLang="zh-CN" sz="1400" dirty="0"/>
          </a:p>
          <a:p>
            <a:r>
              <a:rPr lang="en-US" altLang="zh-CN" sz="1400" dirty="0"/>
              <a:t>Division of Vascular and Thoracic Surgery,</a:t>
            </a:r>
            <a:endParaRPr lang="zh-CN" altLang="zh-CN" sz="1400" dirty="0"/>
          </a:p>
          <a:p>
            <a:r>
              <a:rPr lang="en-US" altLang="zh-CN" sz="1400" dirty="0"/>
              <a:t>Hospital of Bolzano, Bolzano, Italy</a:t>
            </a:r>
            <a:endParaRPr lang="zh-CN" altLang="zh-CN" sz="1400" dirty="0"/>
          </a:p>
          <a:p>
            <a:r>
              <a:rPr lang="en-US" altLang="zh-CN" sz="1400" dirty="0"/>
              <a:t> </a:t>
            </a:r>
            <a:endParaRPr lang="zh-CN" altLang="zh-CN" sz="1400" dirty="0"/>
          </a:p>
          <a:p>
            <a:r>
              <a:rPr lang="en-US" altLang="zh-CN" sz="1400" dirty="0"/>
              <a:t>Roberto </a:t>
            </a:r>
            <a:r>
              <a:rPr lang="en-US" altLang="zh-CN" sz="1400" dirty="0" err="1"/>
              <a:t>Crisci</a:t>
            </a:r>
            <a:r>
              <a:rPr lang="en-US" altLang="zh-CN" sz="1400" dirty="0"/>
              <a:t>, MD</a:t>
            </a:r>
            <a:endParaRPr lang="zh-CN" altLang="zh-CN" sz="1400" dirty="0"/>
          </a:p>
          <a:p>
            <a:r>
              <a:rPr lang="en-US" altLang="zh-CN" sz="1400" dirty="0"/>
              <a:t>Full Professor of Thoracic Surgery,</a:t>
            </a:r>
            <a:endParaRPr lang="zh-CN" altLang="zh-CN" sz="1400" dirty="0"/>
          </a:p>
          <a:p>
            <a:r>
              <a:rPr lang="en-US" altLang="zh-CN" sz="1400" dirty="0"/>
              <a:t>Division of Thoracic Surgery, Thoracic Surgery Unit,</a:t>
            </a:r>
            <a:endParaRPr lang="zh-CN" altLang="zh-CN" sz="1400" dirty="0"/>
          </a:p>
          <a:p>
            <a:r>
              <a:rPr lang="en-US" altLang="zh-CN" sz="1400" dirty="0"/>
              <a:t>University of L’Aquila, “G. Mazzini” Hospital, </a:t>
            </a:r>
            <a:r>
              <a:rPr lang="en-US" altLang="zh-CN" sz="1400" dirty="0" err="1"/>
              <a:t>Teramo</a:t>
            </a:r>
            <a:r>
              <a:rPr lang="en-US" altLang="zh-CN" sz="1400" dirty="0"/>
              <a:t>, Italy</a:t>
            </a:r>
            <a:endParaRPr lang="zh-CN" altLang="zh-CN" sz="1400" dirty="0"/>
          </a:p>
        </p:txBody>
      </p:sp>
      <p:sp>
        <p:nvSpPr>
          <p:cNvPr id="4" name="矩形 3"/>
          <p:cNvSpPr/>
          <p:nvPr/>
        </p:nvSpPr>
        <p:spPr>
          <a:xfrm>
            <a:off x="965462" y="1752701"/>
            <a:ext cx="3435556" cy="338554"/>
          </a:xfrm>
          <a:prstGeom prst="rect">
            <a:avLst/>
          </a:prstGeom>
        </p:spPr>
        <p:txBody>
          <a:bodyPr wrap="none">
            <a:spAutoFit/>
          </a:bodyPr>
          <a:lstStyle/>
          <a:p>
            <a:r>
              <a:rPr lang="en-US" altLang="zh-CN" sz="1600" dirty="0" smtClean="0"/>
              <a:t>2) Thoracic Surgery </a:t>
            </a:r>
            <a:r>
              <a:rPr lang="zh-CN" altLang="zh-CN" sz="1600" dirty="0" smtClean="0"/>
              <a:t>W</a:t>
            </a:r>
            <a:r>
              <a:rPr lang="en-US" altLang="zh-CN" sz="1600" dirty="0" err="1" smtClean="0"/>
              <a:t>ithout</a:t>
            </a:r>
            <a:r>
              <a:rPr lang="en-US" altLang="zh-CN" sz="1600" dirty="0" smtClean="0"/>
              <a:t> </a:t>
            </a:r>
            <a:r>
              <a:rPr lang="zh-CN" altLang="zh-CN" sz="1600" dirty="0" smtClean="0"/>
              <a:t>B</a:t>
            </a:r>
            <a:r>
              <a:rPr lang="en-US" altLang="zh-CN" sz="1600" dirty="0" smtClean="0"/>
              <a:t>orders </a:t>
            </a:r>
            <a:endParaRPr lang="zh-CN" altLang="zh-CN" sz="1600" dirty="0"/>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5932" y="2294923"/>
            <a:ext cx="3946450" cy="3946450"/>
          </a:xfrm>
          <a:prstGeom prst="rect">
            <a:avLst/>
          </a:prstGeom>
        </p:spPr>
      </p:pic>
      <p:sp>
        <p:nvSpPr>
          <p:cNvPr id="7" name="矩形 6"/>
          <p:cNvSpPr/>
          <p:nvPr/>
        </p:nvSpPr>
        <p:spPr>
          <a:xfrm>
            <a:off x="5664670" y="2285004"/>
            <a:ext cx="4710198" cy="338554"/>
          </a:xfrm>
          <a:prstGeom prst="rect">
            <a:avLst/>
          </a:prstGeom>
        </p:spPr>
        <p:txBody>
          <a:bodyPr wrap="square">
            <a:spAutoFit/>
          </a:bodyPr>
          <a:lstStyle/>
          <a:p>
            <a:r>
              <a:rPr lang="en-US" altLang="zh-CN" sz="1600" b="1" dirty="0" smtClean="0"/>
              <a:t>Guest Editors</a:t>
            </a:r>
            <a:endParaRPr lang="en-US" altLang="zh-CN" sz="1600" b="1" dirty="0"/>
          </a:p>
        </p:txBody>
      </p:sp>
    </p:spTree>
    <p:extLst>
      <p:ext uri="{BB962C8B-B14F-4D97-AF65-F5344CB8AC3E}">
        <p14:creationId xmlns:p14="http://schemas.microsoft.com/office/powerpoint/2010/main" val="15091399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67273" y="3068755"/>
            <a:ext cx="5199867" cy="1600438"/>
          </a:xfrm>
          <a:prstGeom prst="rect">
            <a:avLst/>
          </a:prstGeom>
        </p:spPr>
        <p:txBody>
          <a:bodyPr wrap="square">
            <a:spAutoFit/>
          </a:bodyPr>
          <a:lstStyle/>
          <a:p>
            <a:r>
              <a:rPr lang="zh-CN" altLang="zh-CN" b="1" dirty="0" smtClean="0"/>
              <a:t>G</a:t>
            </a:r>
            <a:r>
              <a:rPr lang="en-US" altLang="zh-CN" b="1" dirty="0" err="1" smtClean="0"/>
              <a:t>uest</a:t>
            </a:r>
            <a:r>
              <a:rPr lang="en-US" altLang="zh-CN" b="1" dirty="0" smtClean="0"/>
              <a:t> Editor</a:t>
            </a:r>
          </a:p>
          <a:p>
            <a:endParaRPr lang="zh-CN" altLang="en-US" sz="1600" dirty="0"/>
          </a:p>
          <a:p>
            <a:r>
              <a:rPr lang="en-US" altLang="zh-CN" sz="1600" b="1" dirty="0"/>
              <a:t>Satoshi </a:t>
            </a:r>
            <a:r>
              <a:rPr lang="en-US" altLang="zh-CN" sz="1600" b="1" dirty="0" smtClean="0"/>
              <a:t>Shiono, MD</a:t>
            </a:r>
          </a:p>
          <a:p>
            <a:endParaRPr lang="en-US" altLang="zh-CN" sz="1600" dirty="0"/>
          </a:p>
          <a:p>
            <a:r>
              <a:rPr lang="en-US" altLang="zh-CN" sz="1600" dirty="0"/>
              <a:t>Department of Thoracic Surgery, Yamagata Prefectural Central Hospital, Yamagata, Japan </a:t>
            </a:r>
            <a:endParaRPr lang="zh-CN" altLang="en-US" sz="1600" dirty="0"/>
          </a:p>
        </p:txBody>
      </p:sp>
      <p:sp>
        <p:nvSpPr>
          <p:cNvPr id="4" name="矩形 3"/>
          <p:cNvSpPr/>
          <p:nvPr/>
        </p:nvSpPr>
        <p:spPr>
          <a:xfrm>
            <a:off x="868187" y="1952340"/>
            <a:ext cx="1493130" cy="369332"/>
          </a:xfrm>
          <a:prstGeom prst="rect">
            <a:avLst/>
          </a:prstGeom>
        </p:spPr>
        <p:txBody>
          <a:bodyPr wrap="none">
            <a:spAutoFit/>
          </a:bodyPr>
          <a:lstStyle/>
          <a:p>
            <a:r>
              <a:rPr lang="en-US" altLang="zh-CN" dirty="0" smtClean="0"/>
              <a:t>3) Empyema</a:t>
            </a:r>
            <a:endParaRPr lang="zh-CN" altLang="zh-CN" dirty="0"/>
          </a:p>
        </p:txBody>
      </p:sp>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61317" y="3068755"/>
            <a:ext cx="2136947" cy="2168704"/>
          </a:xfrm>
          <a:prstGeom prst="rect">
            <a:avLst/>
          </a:prstGeom>
        </p:spPr>
      </p:pic>
      <p:sp>
        <p:nvSpPr>
          <p:cNvPr id="6" name="矩形 5"/>
          <p:cNvSpPr/>
          <p:nvPr/>
        </p:nvSpPr>
        <p:spPr>
          <a:xfrm>
            <a:off x="641596" y="1267673"/>
            <a:ext cx="3097347" cy="369332"/>
          </a:xfrm>
          <a:prstGeom prst="rect">
            <a:avLst/>
          </a:prstGeom>
        </p:spPr>
        <p:txBody>
          <a:bodyPr wrap="none">
            <a:spAutoFit/>
          </a:bodyPr>
          <a:lstStyle/>
          <a:p>
            <a:r>
              <a:rPr kumimoji="1" lang="en-US" altLang="zh-CN" b="1" dirty="0"/>
              <a:t>6</a:t>
            </a:r>
            <a:r>
              <a:rPr kumimoji="1" lang="en-US" altLang="zh-CN" b="1" dirty="0" smtClean="0"/>
              <a:t>. </a:t>
            </a:r>
            <a:r>
              <a:rPr lang="zh-CN" altLang="zh-CN" b="1" dirty="0" smtClean="0"/>
              <a:t>F</a:t>
            </a:r>
            <a:r>
              <a:rPr lang="en-US" altLang="zh-CN" b="1" dirty="0" err="1" smtClean="0"/>
              <a:t>ocused</a:t>
            </a:r>
            <a:r>
              <a:rPr lang="en-US" altLang="zh-CN" b="1" dirty="0" smtClean="0"/>
              <a:t> Issues (ongoing)</a:t>
            </a:r>
            <a:endParaRPr lang="zh-CN" altLang="en-US" b="1" dirty="0"/>
          </a:p>
        </p:txBody>
      </p:sp>
    </p:spTree>
    <p:extLst>
      <p:ext uri="{BB962C8B-B14F-4D97-AF65-F5344CB8AC3E}">
        <p14:creationId xmlns:p14="http://schemas.microsoft.com/office/powerpoint/2010/main" val="15091399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29685" y="5108124"/>
            <a:ext cx="4208486" cy="954107"/>
          </a:xfrm>
          <a:prstGeom prst="rect">
            <a:avLst/>
          </a:prstGeom>
        </p:spPr>
        <p:txBody>
          <a:bodyPr wrap="square">
            <a:spAutoFit/>
          </a:bodyPr>
          <a:lstStyle/>
          <a:p>
            <a:r>
              <a:rPr lang="en-US" altLang="zh-CN" sz="1400" dirty="0" smtClean="0"/>
              <a:t>Alessandro </a:t>
            </a:r>
            <a:r>
              <a:rPr lang="en-US" altLang="zh-CN" sz="1400" dirty="0" err="1" smtClean="0"/>
              <a:t>Palleschi</a:t>
            </a:r>
            <a:r>
              <a:rPr lang="en-US" altLang="zh-CN" sz="1400" dirty="0" smtClean="0"/>
              <a:t>, </a:t>
            </a:r>
            <a:r>
              <a:rPr lang="zh-CN" altLang="zh-CN" sz="1400" dirty="0" smtClean="0"/>
              <a:t>M</a:t>
            </a:r>
            <a:r>
              <a:rPr lang="en-US" altLang="zh-CN" sz="1400" dirty="0" smtClean="0"/>
              <a:t>D</a:t>
            </a:r>
            <a:endParaRPr lang="zh-CN" altLang="zh-CN" sz="1400" dirty="0"/>
          </a:p>
          <a:p>
            <a:r>
              <a:rPr lang="en-US" altLang="zh-CN" sz="1400" dirty="0"/>
              <a:t>Thoracic Surgery and Lung Transplantation Unit, </a:t>
            </a:r>
            <a:r>
              <a:rPr lang="en-US" altLang="zh-CN" sz="1400" dirty="0" err="1"/>
              <a:t>Fondazione</a:t>
            </a:r>
            <a:r>
              <a:rPr lang="en-US" altLang="zh-CN" sz="1400" dirty="0"/>
              <a:t> I.R.C.C.S. </a:t>
            </a:r>
            <a:r>
              <a:rPr lang="en-US" altLang="zh-CN" sz="1400" dirty="0" err="1"/>
              <a:t>Ca</a:t>
            </a:r>
            <a:r>
              <a:rPr lang="en-US" altLang="zh-CN" sz="1400" dirty="0"/>
              <a:t>’ </a:t>
            </a:r>
            <a:r>
              <a:rPr lang="en-US" altLang="zh-CN" sz="1400" dirty="0" err="1"/>
              <a:t>Granda</a:t>
            </a:r>
            <a:r>
              <a:rPr lang="en-US" altLang="zh-CN" sz="1400" dirty="0"/>
              <a:t> </a:t>
            </a:r>
            <a:r>
              <a:rPr lang="en-US" altLang="zh-CN" sz="1400" dirty="0" err="1"/>
              <a:t>Ospedale</a:t>
            </a:r>
            <a:r>
              <a:rPr lang="en-US" altLang="zh-CN" sz="1400" dirty="0"/>
              <a:t> Maggiore </a:t>
            </a:r>
            <a:r>
              <a:rPr lang="en-US" altLang="zh-CN" sz="1400" dirty="0" err="1"/>
              <a:t>Policlinico</a:t>
            </a:r>
            <a:r>
              <a:rPr lang="en-US" altLang="zh-CN" sz="1400" dirty="0"/>
              <a:t>, Milan, Italy</a:t>
            </a:r>
            <a:endParaRPr lang="zh-CN" altLang="zh-CN" sz="1400" dirty="0"/>
          </a:p>
        </p:txBody>
      </p:sp>
      <p:sp>
        <p:nvSpPr>
          <p:cNvPr id="5" name="矩形 4"/>
          <p:cNvSpPr/>
          <p:nvPr/>
        </p:nvSpPr>
        <p:spPr>
          <a:xfrm>
            <a:off x="889691" y="1812153"/>
            <a:ext cx="4475905" cy="338554"/>
          </a:xfrm>
          <a:prstGeom prst="rect">
            <a:avLst/>
          </a:prstGeom>
        </p:spPr>
        <p:txBody>
          <a:bodyPr wrap="none">
            <a:spAutoFit/>
          </a:bodyPr>
          <a:lstStyle/>
          <a:p>
            <a:r>
              <a:rPr lang="en-US" altLang="zh-CN" sz="1600" dirty="0" smtClean="0"/>
              <a:t>4) The </a:t>
            </a:r>
            <a:r>
              <a:rPr lang="en-US" altLang="zh-CN" sz="1600" dirty="0"/>
              <a:t>treatment of locally advanced lung cancer</a:t>
            </a:r>
            <a:endParaRPr lang="zh-CN" altLang="zh-CN" sz="1600" dirty="0"/>
          </a:p>
        </p:txBody>
      </p:sp>
      <p:sp>
        <p:nvSpPr>
          <p:cNvPr id="6" name="矩形 5"/>
          <p:cNvSpPr/>
          <p:nvPr/>
        </p:nvSpPr>
        <p:spPr>
          <a:xfrm>
            <a:off x="1150381" y="2300483"/>
            <a:ext cx="4710198" cy="338554"/>
          </a:xfrm>
          <a:prstGeom prst="rect">
            <a:avLst/>
          </a:prstGeom>
        </p:spPr>
        <p:txBody>
          <a:bodyPr wrap="square">
            <a:spAutoFit/>
          </a:bodyPr>
          <a:lstStyle/>
          <a:p>
            <a:r>
              <a:rPr lang="en-US" altLang="zh-CN" sz="1600" b="1" dirty="0" smtClean="0"/>
              <a:t>Guest Editors</a:t>
            </a:r>
            <a:endParaRPr lang="en-US" altLang="zh-CN" sz="1600" b="1" dirty="0"/>
          </a:p>
        </p:txBody>
      </p:sp>
      <p:pic>
        <p:nvPicPr>
          <p:cNvPr id="8" name="图片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1536" y="2847761"/>
            <a:ext cx="1962175" cy="2019533"/>
          </a:xfrm>
          <a:prstGeom prst="rect">
            <a:avLst/>
          </a:prstGeom>
        </p:spPr>
      </p:pic>
      <p:pic>
        <p:nvPicPr>
          <p:cNvPr id="9" name="图片 8"/>
          <p:cNvPicPr>
            <a:picLocks noChangeAspect="1"/>
          </p:cNvPicPr>
          <p:nvPr/>
        </p:nvPicPr>
        <p:blipFill>
          <a:blip r:embed="rId3"/>
          <a:stretch>
            <a:fillRect/>
          </a:stretch>
        </p:blipFill>
        <p:spPr>
          <a:xfrm>
            <a:off x="7027640" y="2861006"/>
            <a:ext cx="2006288" cy="2006288"/>
          </a:xfrm>
          <a:prstGeom prst="rect">
            <a:avLst/>
          </a:prstGeom>
        </p:spPr>
      </p:pic>
      <p:sp>
        <p:nvSpPr>
          <p:cNvPr id="10" name="矩形 9"/>
          <p:cNvSpPr/>
          <p:nvPr/>
        </p:nvSpPr>
        <p:spPr>
          <a:xfrm>
            <a:off x="2112448" y="5108124"/>
            <a:ext cx="3447946" cy="1384995"/>
          </a:xfrm>
          <a:prstGeom prst="rect">
            <a:avLst/>
          </a:prstGeom>
        </p:spPr>
        <p:txBody>
          <a:bodyPr wrap="square">
            <a:spAutoFit/>
          </a:bodyPr>
          <a:lstStyle/>
          <a:p>
            <a:r>
              <a:rPr lang="en-US" altLang="zh-CN" sz="1400" dirty="0" err="1"/>
              <a:t>Davide</a:t>
            </a:r>
            <a:r>
              <a:rPr lang="en-US" altLang="zh-CN" sz="1400" dirty="0"/>
              <a:t> </a:t>
            </a:r>
            <a:r>
              <a:rPr lang="en-US" altLang="zh-CN" sz="1400" dirty="0" err="1"/>
              <a:t>Tosi</a:t>
            </a:r>
            <a:r>
              <a:rPr lang="en-US" altLang="zh-CN" sz="1400" dirty="0"/>
              <a:t>, MD</a:t>
            </a:r>
          </a:p>
          <a:p>
            <a:r>
              <a:rPr lang="en-US" altLang="zh-CN" sz="1400" dirty="0"/>
              <a:t>Thoracic Surgery and Lung Transplantation Unit, </a:t>
            </a:r>
            <a:r>
              <a:rPr lang="en-US" altLang="zh-CN" sz="1400" dirty="0" err="1"/>
              <a:t>Fondazione</a:t>
            </a:r>
            <a:r>
              <a:rPr lang="en-US" altLang="zh-CN" sz="1400" dirty="0"/>
              <a:t> I.R.C.C.S. </a:t>
            </a:r>
            <a:r>
              <a:rPr lang="en-US" altLang="zh-CN" sz="1400" dirty="0" err="1"/>
              <a:t>Ca</a:t>
            </a:r>
            <a:r>
              <a:rPr lang="en-US" altLang="zh-CN" sz="1400" dirty="0"/>
              <a:t>’ </a:t>
            </a:r>
            <a:r>
              <a:rPr lang="en-US" altLang="zh-CN" sz="1400" dirty="0" err="1"/>
              <a:t>Granda</a:t>
            </a:r>
            <a:r>
              <a:rPr lang="en-US" altLang="zh-CN" sz="1400" dirty="0"/>
              <a:t> </a:t>
            </a:r>
            <a:r>
              <a:rPr lang="en-US" altLang="zh-CN" sz="1400" dirty="0" err="1"/>
              <a:t>Ospedale</a:t>
            </a:r>
            <a:r>
              <a:rPr lang="en-US" altLang="zh-CN" sz="1400" dirty="0"/>
              <a:t> Maggiore </a:t>
            </a:r>
            <a:r>
              <a:rPr lang="en-US" altLang="zh-CN" sz="1400" dirty="0" err="1"/>
              <a:t>Policlinico</a:t>
            </a:r>
            <a:r>
              <a:rPr lang="en-US" altLang="zh-CN" sz="1400" dirty="0"/>
              <a:t>, Milan, Italy</a:t>
            </a:r>
            <a:endParaRPr lang="zh-CN" altLang="zh-CN" sz="1400" dirty="0"/>
          </a:p>
          <a:p>
            <a:endParaRPr lang="en-US" altLang="zh-CN" sz="1400" dirty="0"/>
          </a:p>
        </p:txBody>
      </p:sp>
      <p:sp>
        <p:nvSpPr>
          <p:cNvPr id="11" name="矩形 10"/>
          <p:cNvSpPr/>
          <p:nvPr/>
        </p:nvSpPr>
        <p:spPr>
          <a:xfrm>
            <a:off x="631868" y="1295534"/>
            <a:ext cx="2752677" cy="338554"/>
          </a:xfrm>
          <a:prstGeom prst="rect">
            <a:avLst/>
          </a:prstGeom>
        </p:spPr>
        <p:txBody>
          <a:bodyPr wrap="none">
            <a:spAutoFit/>
          </a:bodyPr>
          <a:lstStyle/>
          <a:p>
            <a:r>
              <a:rPr kumimoji="1" lang="en-US" altLang="zh-CN" sz="1600" b="1" dirty="0"/>
              <a:t>6</a:t>
            </a:r>
            <a:r>
              <a:rPr kumimoji="1" lang="en-US" altLang="zh-CN" sz="1600" b="1" dirty="0" smtClean="0"/>
              <a:t>. </a:t>
            </a:r>
            <a:r>
              <a:rPr lang="zh-CN" altLang="zh-CN" sz="1600" b="1" dirty="0" smtClean="0"/>
              <a:t>F</a:t>
            </a:r>
            <a:r>
              <a:rPr lang="en-US" altLang="zh-CN" sz="1600" b="1" dirty="0" err="1" smtClean="0"/>
              <a:t>ocused</a:t>
            </a:r>
            <a:r>
              <a:rPr lang="en-US" altLang="zh-CN" sz="1600" b="1" dirty="0" smtClean="0"/>
              <a:t> Issues (ongoing)</a:t>
            </a:r>
            <a:endParaRPr lang="zh-CN" altLang="en-US" sz="1600" b="1" dirty="0"/>
          </a:p>
        </p:txBody>
      </p:sp>
    </p:spTree>
    <p:extLst>
      <p:ext uri="{BB962C8B-B14F-4D97-AF65-F5344CB8AC3E}">
        <p14:creationId xmlns:p14="http://schemas.microsoft.com/office/powerpoint/2010/main" val="15091399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707845" y="3014102"/>
            <a:ext cx="4266435" cy="1569660"/>
          </a:xfrm>
          <a:prstGeom prst="rect">
            <a:avLst/>
          </a:prstGeom>
        </p:spPr>
        <p:txBody>
          <a:bodyPr wrap="square">
            <a:spAutoFit/>
          </a:bodyPr>
          <a:lstStyle/>
          <a:p>
            <a:r>
              <a:rPr lang="zh-CN" altLang="zh-CN" sz="1600" b="1" dirty="0" smtClean="0"/>
              <a:t>G</a:t>
            </a:r>
            <a:r>
              <a:rPr lang="en-US" altLang="zh-CN" sz="1600" b="1" dirty="0" err="1" smtClean="0"/>
              <a:t>uest</a:t>
            </a:r>
            <a:r>
              <a:rPr lang="en-US" altLang="zh-CN" sz="1600" b="1" dirty="0" smtClean="0"/>
              <a:t> Editor:</a:t>
            </a:r>
          </a:p>
          <a:p>
            <a:endParaRPr lang="zh-CN" altLang="zh-CN" sz="1600" dirty="0" smtClean="0"/>
          </a:p>
          <a:p>
            <a:r>
              <a:rPr lang="en-US" altLang="zh-CN" sz="1600" dirty="0" smtClean="0"/>
              <a:t>Antonio Alvarez, MD, PhD</a:t>
            </a:r>
            <a:endParaRPr lang="zh-CN" altLang="zh-CN" sz="1600" dirty="0" smtClean="0"/>
          </a:p>
          <a:p>
            <a:r>
              <a:rPr lang="en-US" altLang="zh-CN" sz="1600" dirty="0" smtClean="0"/>
              <a:t>Department of Thoracic Surgery and Lung Transplantation, University Hospital Reina </a:t>
            </a:r>
            <a:r>
              <a:rPr lang="en-US" altLang="zh-CN" sz="1600" dirty="0" err="1" smtClean="0"/>
              <a:t>Sofía</a:t>
            </a:r>
            <a:r>
              <a:rPr lang="en-US" altLang="zh-CN" sz="1600" dirty="0" smtClean="0"/>
              <a:t>, Cordoba, Spain</a:t>
            </a:r>
            <a:endParaRPr lang="zh-CN" altLang="zh-CN" sz="1600" dirty="0"/>
          </a:p>
        </p:txBody>
      </p:sp>
      <p:sp>
        <p:nvSpPr>
          <p:cNvPr id="4" name="矩形 3"/>
          <p:cNvSpPr/>
          <p:nvPr/>
        </p:nvSpPr>
        <p:spPr>
          <a:xfrm>
            <a:off x="1041545" y="1964056"/>
            <a:ext cx="2610097" cy="369332"/>
          </a:xfrm>
          <a:prstGeom prst="rect">
            <a:avLst/>
          </a:prstGeom>
        </p:spPr>
        <p:txBody>
          <a:bodyPr wrap="none">
            <a:spAutoFit/>
          </a:bodyPr>
          <a:lstStyle/>
          <a:p>
            <a:r>
              <a:rPr lang="en-US" altLang="zh-CN" dirty="0" smtClean="0"/>
              <a:t>5) Lung </a:t>
            </a:r>
            <a:r>
              <a:rPr lang="en-US" altLang="zh-CN" dirty="0"/>
              <a:t>Transplantation</a:t>
            </a:r>
            <a:endParaRPr lang="zh-CN" altLang="zh-CN" dirty="0"/>
          </a:p>
        </p:txBody>
      </p:sp>
      <p:pic>
        <p:nvPicPr>
          <p:cNvPr id="5" name="图片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95960" y="3014102"/>
            <a:ext cx="2258797" cy="2187829"/>
          </a:xfrm>
          <a:prstGeom prst="rect">
            <a:avLst/>
          </a:prstGeom>
        </p:spPr>
      </p:pic>
      <p:sp>
        <p:nvSpPr>
          <p:cNvPr id="6" name="矩形 5"/>
          <p:cNvSpPr/>
          <p:nvPr/>
        </p:nvSpPr>
        <p:spPr>
          <a:xfrm>
            <a:off x="699962" y="1283342"/>
            <a:ext cx="3097347" cy="369332"/>
          </a:xfrm>
          <a:prstGeom prst="rect">
            <a:avLst/>
          </a:prstGeom>
        </p:spPr>
        <p:txBody>
          <a:bodyPr wrap="none">
            <a:spAutoFit/>
          </a:bodyPr>
          <a:lstStyle/>
          <a:p>
            <a:r>
              <a:rPr kumimoji="1" lang="en-US" altLang="zh-CN" dirty="0"/>
              <a:t>6</a:t>
            </a:r>
            <a:r>
              <a:rPr kumimoji="1" lang="en-US" altLang="zh-CN" dirty="0" smtClean="0"/>
              <a:t>. </a:t>
            </a:r>
            <a:r>
              <a:rPr lang="zh-CN" altLang="zh-CN" dirty="0" smtClean="0"/>
              <a:t>F</a:t>
            </a:r>
            <a:r>
              <a:rPr lang="en-US" altLang="zh-CN" dirty="0" err="1" smtClean="0"/>
              <a:t>ocused</a:t>
            </a:r>
            <a:r>
              <a:rPr lang="en-US" altLang="zh-CN" dirty="0" smtClean="0"/>
              <a:t> Issues (ongoing)</a:t>
            </a:r>
            <a:endParaRPr lang="zh-CN" altLang="en-US" dirty="0"/>
          </a:p>
        </p:txBody>
      </p:sp>
    </p:spTree>
    <p:extLst>
      <p:ext uri="{BB962C8B-B14F-4D97-AF65-F5344CB8AC3E}">
        <p14:creationId xmlns:p14="http://schemas.microsoft.com/office/powerpoint/2010/main" val="1509139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70926" y="5354932"/>
            <a:ext cx="3644283" cy="738664"/>
          </a:xfrm>
          <a:prstGeom prst="rect">
            <a:avLst/>
          </a:prstGeom>
        </p:spPr>
        <p:txBody>
          <a:bodyPr wrap="square">
            <a:spAutoFit/>
          </a:bodyPr>
          <a:lstStyle/>
          <a:p>
            <a:r>
              <a:rPr lang="en-US" altLang="zh-CN" sz="1400" dirty="0"/>
              <a:t>Marco </a:t>
            </a:r>
            <a:r>
              <a:rPr lang="en-US" altLang="zh-CN" sz="1400" dirty="0" err="1"/>
              <a:t>Scarci</a:t>
            </a:r>
            <a:r>
              <a:rPr lang="en-US" altLang="zh-CN" sz="1400" dirty="0"/>
              <a:t>, MD</a:t>
            </a:r>
            <a:endParaRPr lang="zh-CN" altLang="zh-CN" sz="1400" dirty="0"/>
          </a:p>
          <a:p>
            <a:r>
              <a:rPr lang="en-US" altLang="zh-CN" sz="1400" dirty="0"/>
              <a:t>Department of Thoracic Surgery, San Gerardo Hospital, Monza, </a:t>
            </a:r>
            <a:r>
              <a:rPr lang="en-US" altLang="zh-CN" sz="1400" dirty="0" smtClean="0"/>
              <a:t>Italy</a:t>
            </a:r>
            <a:endParaRPr lang="zh-CN" altLang="zh-CN" sz="1400" dirty="0"/>
          </a:p>
        </p:txBody>
      </p:sp>
      <p:sp>
        <p:nvSpPr>
          <p:cNvPr id="5" name="矩形 4"/>
          <p:cNvSpPr/>
          <p:nvPr/>
        </p:nvSpPr>
        <p:spPr>
          <a:xfrm>
            <a:off x="907097" y="1740364"/>
            <a:ext cx="7120860" cy="338554"/>
          </a:xfrm>
          <a:prstGeom prst="rect">
            <a:avLst/>
          </a:prstGeom>
        </p:spPr>
        <p:txBody>
          <a:bodyPr wrap="none">
            <a:spAutoFit/>
          </a:bodyPr>
          <a:lstStyle/>
          <a:p>
            <a:r>
              <a:rPr lang="en-US" altLang="zh-CN" sz="1600" dirty="0" smtClean="0"/>
              <a:t>6</a:t>
            </a:r>
            <a:r>
              <a:rPr lang="en-US" altLang="zh-CN" sz="1600" dirty="0"/>
              <a:t>)</a:t>
            </a:r>
            <a:r>
              <a:rPr lang="zh-CN" altLang="en-US" sz="1600" dirty="0" smtClean="0"/>
              <a:t> </a:t>
            </a:r>
            <a:r>
              <a:rPr lang="en-US" altLang="zh-CN" sz="1600" dirty="0" smtClean="0"/>
              <a:t>Controversies </a:t>
            </a:r>
            <a:r>
              <a:rPr lang="en-US" altLang="zh-CN" sz="1600" dirty="0"/>
              <a:t>in the Management of Stage IIIA Non-Small-Cell Lung </a:t>
            </a:r>
            <a:r>
              <a:rPr lang="en-US" altLang="zh-CN" sz="1600" dirty="0" smtClean="0"/>
              <a:t>Cancer</a:t>
            </a:r>
            <a:endParaRPr lang="zh-CN" altLang="zh-CN" sz="1600" dirty="0"/>
          </a:p>
        </p:txBody>
      </p:sp>
      <p:sp>
        <p:nvSpPr>
          <p:cNvPr id="6" name="矩形 5"/>
          <p:cNvSpPr/>
          <p:nvPr/>
        </p:nvSpPr>
        <p:spPr>
          <a:xfrm>
            <a:off x="1165833" y="2236328"/>
            <a:ext cx="4710198" cy="338554"/>
          </a:xfrm>
          <a:prstGeom prst="rect">
            <a:avLst/>
          </a:prstGeom>
        </p:spPr>
        <p:txBody>
          <a:bodyPr wrap="square">
            <a:spAutoFit/>
          </a:bodyPr>
          <a:lstStyle/>
          <a:p>
            <a:r>
              <a:rPr lang="en-US" altLang="zh-CN" sz="1600" b="1" dirty="0" smtClean="0"/>
              <a:t>Guest Editors</a:t>
            </a:r>
            <a:endParaRPr lang="en-US" altLang="zh-CN" sz="1600" b="1" dirty="0"/>
          </a:p>
        </p:txBody>
      </p:sp>
      <p:sp>
        <p:nvSpPr>
          <p:cNvPr id="10" name="矩形 9"/>
          <p:cNvSpPr/>
          <p:nvPr/>
        </p:nvSpPr>
        <p:spPr>
          <a:xfrm>
            <a:off x="1885561" y="5354932"/>
            <a:ext cx="3687308" cy="738664"/>
          </a:xfrm>
          <a:prstGeom prst="rect">
            <a:avLst/>
          </a:prstGeom>
        </p:spPr>
        <p:txBody>
          <a:bodyPr wrap="square">
            <a:spAutoFit/>
          </a:bodyPr>
          <a:lstStyle/>
          <a:p>
            <a:r>
              <a:rPr lang="en-US" altLang="zh-CN" sz="1400" dirty="0" err="1"/>
              <a:t>Fabrizio</a:t>
            </a:r>
            <a:r>
              <a:rPr lang="en-US" altLang="zh-CN" sz="1400" dirty="0"/>
              <a:t> </a:t>
            </a:r>
            <a:r>
              <a:rPr lang="en-US" altLang="zh-CN" sz="1400" dirty="0" err="1"/>
              <a:t>Minervini</a:t>
            </a:r>
            <a:r>
              <a:rPr lang="en-US" altLang="zh-CN" sz="1400" dirty="0"/>
              <a:t>, MD, </a:t>
            </a:r>
            <a:r>
              <a:rPr lang="en-US" altLang="zh-CN" sz="1400" dirty="0" smtClean="0"/>
              <a:t>PhD</a:t>
            </a:r>
          </a:p>
          <a:p>
            <a:r>
              <a:rPr lang="en-US" altLang="zh-CN" sz="1400" dirty="0"/>
              <a:t>Division of Thoracic Surgery, Cantonal Hospital of Lucerne, Luzern, </a:t>
            </a:r>
            <a:r>
              <a:rPr lang="en-US" altLang="zh-CN" sz="1400" dirty="0" smtClean="0"/>
              <a:t>Switzerland</a:t>
            </a:r>
            <a:endParaRPr lang="en-US" altLang="zh-CN" sz="1400" dirty="0"/>
          </a:p>
        </p:txBody>
      </p:sp>
      <p:pic>
        <p:nvPicPr>
          <p:cNvPr id="4" name="图片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0744" y="2981869"/>
            <a:ext cx="1920592" cy="1966076"/>
          </a:xfrm>
          <a:prstGeom prst="rect">
            <a:avLst/>
          </a:prstGeom>
        </p:spPr>
      </p:pic>
      <p:pic>
        <p:nvPicPr>
          <p:cNvPr id="7" name="图片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922" y="2981869"/>
            <a:ext cx="1825035" cy="1966076"/>
          </a:xfrm>
          <a:prstGeom prst="rect">
            <a:avLst/>
          </a:prstGeom>
        </p:spPr>
      </p:pic>
      <p:sp>
        <p:nvSpPr>
          <p:cNvPr id="9" name="矩形 8"/>
          <p:cNvSpPr/>
          <p:nvPr/>
        </p:nvSpPr>
        <p:spPr>
          <a:xfrm>
            <a:off x="631868" y="1232428"/>
            <a:ext cx="3097347" cy="369332"/>
          </a:xfrm>
          <a:prstGeom prst="rect">
            <a:avLst/>
          </a:prstGeom>
        </p:spPr>
        <p:txBody>
          <a:bodyPr wrap="none">
            <a:spAutoFit/>
          </a:bodyPr>
          <a:lstStyle/>
          <a:p>
            <a:r>
              <a:rPr kumimoji="1" lang="en-US" altLang="zh-CN" b="1" dirty="0"/>
              <a:t>6</a:t>
            </a:r>
            <a:r>
              <a:rPr kumimoji="1" lang="en-US" altLang="zh-CN" b="1" dirty="0" smtClean="0"/>
              <a:t>. </a:t>
            </a:r>
            <a:r>
              <a:rPr lang="zh-CN" altLang="zh-CN" b="1" dirty="0" smtClean="0"/>
              <a:t>F</a:t>
            </a:r>
            <a:r>
              <a:rPr lang="en-US" altLang="zh-CN" b="1" dirty="0" err="1" smtClean="0"/>
              <a:t>ocused</a:t>
            </a:r>
            <a:r>
              <a:rPr lang="en-US" altLang="zh-CN" b="1" dirty="0" smtClean="0"/>
              <a:t> Issues (ongoing)</a:t>
            </a:r>
            <a:endParaRPr lang="zh-CN" altLang="en-US" b="1" dirty="0"/>
          </a:p>
        </p:txBody>
      </p:sp>
    </p:spTree>
    <p:extLst>
      <p:ext uri="{BB962C8B-B14F-4D97-AF65-F5344CB8AC3E}">
        <p14:creationId xmlns:p14="http://schemas.microsoft.com/office/powerpoint/2010/main" val="26374371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3775" y="1117708"/>
            <a:ext cx="3276671" cy="369332"/>
          </a:xfrm>
          <a:prstGeom prst="rect">
            <a:avLst/>
          </a:prstGeom>
        </p:spPr>
        <p:txBody>
          <a:bodyPr wrap="none">
            <a:spAutoFit/>
          </a:bodyPr>
          <a:lstStyle/>
          <a:p>
            <a:r>
              <a:rPr kumimoji="1" lang="en-US" altLang="zh-CN" dirty="0"/>
              <a:t>6</a:t>
            </a:r>
            <a:r>
              <a:rPr kumimoji="1" lang="en-US" altLang="zh-CN" dirty="0" smtClean="0"/>
              <a:t>. </a:t>
            </a:r>
            <a:r>
              <a:rPr lang="zh-CN" altLang="zh-CN" dirty="0" smtClean="0"/>
              <a:t>F</a:t>
            </a:r>
            <a:r>
              <a:rPr lang="en-US" altLang="zh-CN" dirty="0" err="1" smtClean="0"/>
              <a:t>ocused</a:t>
            </a:r>
            <a:r>
              <a:rPr lang="en-US" altLang="zh-CN" dirty="0" smtClean="0"/>
              <a:t> Issues (upcoming)</a:t>
            </a:r>
            <a:endParaRPr lang="zh-CN" altLang="en-US" dirty="0"/>
          </a:p>
        </p:txBody>
      </p:sp>
      <p:graphicFrame>
        <p:nvGraphicFramePr>
          <p:cNvPr id="7" name="表格 6"/>
          <p:cNvGraphicFramePr>
            <a:graphicFrameLocks noGrp="1"/>
          </p:cNvGraphicFramePr>
          <p:nvPr>
            <p:extLst>
              <p:ext uri="{D42A27DB-BD31-4B8C-83A1-F6EECF244321}">
                <p14:modId xmlns:p14="http://schemas.microsoft.com/office/powerpoint/2010/main" val="394124605"/>
              </p:ext>
            </p:extLst>
          </p:nvPr>
        </p:nvGraphicFramePr>
        <p:xfrm>
          <a:off x="964037" y="2245598"/>
          <a:ext cx="10084126" cy="3639310"/>
        </p:xfrm>
        <a:graphic>
          <a:graphicData uri="http://schemas.openxmlformats.org/drawingml/2006/table">
            <a:tbl>
              <a:tblPr>
                <a:tableStyleId>{2D5ABB26-0587-4C30-8999-92F81FD0307C}</a:tableStyleId>
              </a:tblPr>
              <a:tblGrid>
                <a:gridCol w="2356407"/>
                <a:gridCol w="2126515"/>
                <a:gridCol w="5601204"/>
              </a:tblGrid>
              <a:tr h="536513">
                <a:tc>
                  <a:txBody>
                    <a:bodyPr/>
                    <a:lstStyle/>
                    <a:p>
                      <a:pPr algn="ctr" fontAlgn="b"/>
                      <a:r>
                        <a:rPr lang="en-US" sz="1600" b="1" u="none" strike="noStrike" dirty="0" smtClean="0">
                          <a:effectLst/>
                        </a:rPr>
                        <a:t>Topic</a:t>
                      </a: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ctr" fontAlgn="b"/>
                      <a:r>
                        <a:rPr lang="en-US" sz="1600" b="1" u="none" strike="noStrike" dirty="0">
                          <a:effectLst/>
                        </a:rPr>
                        <a:t>Guest </a:t>
                      </a:r>
                      <a:r>
                        <a:rPr lang="en-US" sz="1600" b="1" u="none" strike="noStrike" dirty="0" smtClean="0">
                          <a:effectLst/>
                        </a:rPr>
                        <a:t>Editor</a:t>
                      </a: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ctr" fontAlgn="b"/>
                      <a:r>
                        <a:rPr lang="en-US" sz="1600" b="1" u="none" strike="noStrike" dirty="0" smtClean="0">
                          <a:effectLst/>
                        </a:rPr>
                        <a:t>Affilia</a:t>
                      </a:r>
                      <a:r>
                        <a:rPr lang="en-US" altLang="zh-CN" sz="1600" b="1" u="none" strike="noStrike" dirty="0" smtClean="0">
                          <a:effectLst/>
                        </a:rPr>
                        <a:t>t</a:t>
                      </a:r>
                      <a:r>
                        <a:rPr lang="en-US" sz="1600" b="1" u="none" strike="noStrike" dirty="0" smtClean="0">
                          <a:effectLst/>
                        </a:rPr>
                        <a:t>ion</a:t>
                      </a: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r>
              <a:tr h="790468">
                <a:tc rowSpan="2">
                  <a:txBody>
                    <a:bodyPr/>
                    <a:lstStyle/>
                    <a:p>
                      <a:pPr algn="l" fontAlgn="t"/>
                      <a:endParaRPr lang="en-US" sz="1400" u="none" strike="noStrike" dirty="0" smtClean="0">
                        <a:effectLst/>
                      </a:endParaRPr>
                    </a:p>
                    <a:p>
                      <a:pPr algn="l" fontAlgn="t"/>
                      <a:r>
                        <a:rPr lang="en-US" sz="1400" u="none" strike="noStrike" dirty="0" smtClean="0">
                          <a:effectLst/>
                        </a:rPr>
                        <a:t>How </a:t>
                      </a:r>
                      <a:r>
                        <a:rPr lang="en-US" sz="1400" u="none" strike="noStrike" dirty="0">
                          <a:effectLst/>
                        </a:rPr>
                        <a:t>to evaluate, diagnose and treat small lung nodules</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b"/>
                      <a:r>
                        <a:rPr lang="en-US" sz="1400" u="none" strike="noStrike" dirty="0">
                          <a:effectLst/>
                        </a:rPr>
                        <a:t>Scott Swanson, MD </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b"/>
                      <a:r>
                        <a:rPr lang="en-US" sz="1400" u="none" strike="noStrike" dirty="0">
                          <a:effectLst/>
                        </a:rPr>
                        <a:t>Division of Thoracic Surgery, Brigham and Women's Hospital, Harvard Medical School, Boston, USA</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r>
              <a:tr h="799057">
                <a:tc vMerge="1">
                  <a:txBody>
                    <a:bodyPr/>
                    <a:lstStyle/>
                    <a:p>
                      <a:endParaRPr lang="zh-CN" altLang="en-US"/>
                    </a:p>
                  </a:txBody>
                  <a:tcPr/>
                </a:tc>
                <a:tc>
                  <a:txBody>
                    <a:bodyPr/>
                    <a:lstStyle/>
                    <a:p>
                      <a:pPr algn="l" fontAlgn="b"/>
                      <a:r>
                        <a:rPr lang="en-US" sz="1400" u="none" strike="noStrike" dirty="0">
                          <a:effectLst/>
                        </a:rPr>
                        <a:t>Daniel Dolan, MD</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b"/>
                      <a:r>
                        <a:rPr lang="en-US" sz="1400" u="none" strike="noStrike" dirty="0">
                          <a:effectLst/>
                        </a:rPr>
                        <a:t>Division of Thoracic Surgery, Brigham and Women's Hospital, Harvard Medical School, Boston, USA</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r>
              <a:tr h="783697">
                <a:tc rowSpan="2">
                  <a:txBody>
                    <a:bodyPr/>
                    <a:lstStyle/>
                    <a:p>
                      <a:pPr algn="l" fontAlgn="t"/>
                      <a:endParaRPr lang="en-US" sz="1400" u="none" strike="noStrike" dirty="0" smtClean="0">
                        <a:effectLst/>
                      </a:endParaRPr>
                    </a:p>
                    <a:p>
                      <a:pPr algn="l" fontAlgn="t"/>
                      <a:r>
                        <a:rPr lang="en-US" sz="1400" u="none" strike="noStrike" dirty="0" smtClean="0">
                          <a:effectLst/>
                        </a:rPr>
                        <a:t>Anesthesia </a:t>
                      </a:r>
                      <a:r>
                        <a:rPr lang="en-US" sz="1400" u="none" strike="noStrike" dirty="0">
                          <a:effectLst/>
                        </a:rPr>
                        <a:t>and Pain Control/ERAS (Enhanced Recovery After Surgery)</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t"/>
                      <a:endParaRPr lang="en-US" sz="1400" u="none" strike="noStrike" dirty="0" smtClean="0">
                        <a:effectLst/>
                      </a:endParaRPr>
                    </a:p>
                    <a:p>
                      <a:pPr algn="l" fontAlgn="t"/>
                      <a:r>
                        <a:rPr lang="en-US" sz="1400" u="none" strike="noStrike" dirty="0" smtClean="0">
                          <a:effectLst/>
                        </a:rPr>
                        <a:t>George </a:t>
                      </a:r>
                      <a:r>
                        <a:rPr lang="en-US" sz="1400" u="none" strike="noStrike" dirty="0" err="1">
                          <a:effectLst/>
                        </a:rPr>
                        <a:t>Rakovich</a:t>
                      </a:r>
                      <a:r>
                        <a:rPr lang="en-US" sz="1400" u="none" strike="noStrike" dirty="0">
                          <a:effectLst/>
                        </a:rPr>
                        <a:t>, MD</a:t>
                      </a:r>
                      <a:br>
                        <a:rPr lang="en-US" sz="1400" u="none" strike="noStrike" dirty="0">
                          <a:effectLst/>
                        </a:rPr>
                      </a:b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b"/>
                      <a:r>
                        <a:rPr lang="en-US" sz="1400" u="none" strike="noStrike" dirty="0">
                          <a:effectLst/>
                        </a:rPr>
                        <a:t>Division of Thoracic Surgery, Department of Surgery, </a:t>
                      </a:r>
                      <a:r>
                        <a:rPr lang="en-US" sz="1400" u="none" strike="noStrike" dirty="0" err="1">
                          <a:effectLst/>
                        </a:rPr>
                        <a:t>Hôpital</a:t>
                      </a:r>
                      <a:r>
                        <a:rPr lang="en-US" sz="1400" u="none" strike="noStrike" dirty="0">
                          <a:effectLst/>
                        </a:rPr>
                        <a:t> Maisonneuve-Rosemont, University of Montreal, Montréal, Québec, Canada</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r>
              <a:tr h="729575">
                <a:tc vMerge="1">
                  <a:txBody>
                    <a:bodyPr/>
                    <a:lstStyle/>
                    <a:p>
                      <a:endParaRPr lang="zh-CN" altLang="en-US"/>
                    </a:p>
                  </a:txBody>
                  <a:tcPr/>
                </a:tc>
                <a:tc>
                  <a:txBody>
                    <a:bodyPr/>
                    <a:lstStyle/>
                    <a:p>
                      <a:pPr algn="l" fontAlgn="b"/>
                      <a:r>
                        <a:rPr lang="fr-FR" sz="1400" u="none" strike="noStrike" dirty="0">
                          <a:effectLst/>
                        </a:rPr>
                        <a:t>Jean Bussières, </a:t>
                      </a:r>
                      <a:r>
                        <a:rPr lang="fr-FR" sz="1400" u="none" strike="noStrike" dirty="0" smtClean="0">
                          <a:effectLst/>
                        </a:rPr>
                        <a:t>MD</a:t>
                      </a:r>
                      <a:endParaRPr lang="fr-FR"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c>
                  <a:txBody>
                    <a:bodyPr/>
                    <a:lstStyle/>
                    <a:p>
                      <a:pPr algn="l" fontAlgn="b"/>
                      <a:r>
                        <a:rPr lang="en-US" sz="1400" u="none" strike="noStrike" dirty="0">
                          <a:effectLst/>
                        </a:rPr>
                        <a:t>Department of Anesthesiology and Critical Care, </a:t>
                      </a:r>
                      <a:r>
                        <a:rPr lang="en-US" sz="1400" u="none" strike="noStrike" dirty="0" err="1">
                          <a:effectLst/>
                        </a:rPr>
                        <a:t>Université</a:t>
                      </a:r>
                      <a:r>
                        <a:rPr lang="en-US" sz="1400" u="none" strike="noStrike" dirty="0">
                          <a:effectLst/>
                        </a:rPr>
                        <a:t> Laval, Quebec City, QC, Canada.</a:t>
                      </a:r>
                      <a:endParaRPr lang="en-US" sz="1400" b="0" i="0" u="none" strike="noStrike" dirty="0">
                        <a:solidFill>
                          <a:srgbClr val="000000"/>
                        </a:solidFill>
                        <a:effectLst/>
                        <a:latin typeface="宋体"/>
                      </a:endParaRPr>
                    </a:p>
                  </a:txBody>
                  <a:tcPr marL="12700" marR="12700" marT="12700" marB="0" anchor="ctr">
                    <a:lnL w="6350" cap="flat" cmpd="sng" algn="ctr">
                      <a:solidFill>
                        <a:prstClr val="white">
                          <a:lumMod val="85000"/>
                        </a:prstClr>
                      </a:solidFill>
                      <a:prstDash val="solid"/>
                      <a:round/>
                      <a:headEnd type="none" w="med" len="med"/>
                      <a:tailEnd type="none" w="med" len="med"/>
                    </a:lnL>
                    <a:lnR w="6350" cap="flat" cmpd="sng" algn="ctr">
                      <a:solidFill>
                        <a:prstClr val="white">
                          <a:lumMod val="85000"/>
                        </a:prstClr>
                      </a:solidFill>
                      <a:prstDash val="solid"/>
                      <a:round/>
                      <a:headEnd type="none" w="med" len="med"/>
                      <a:tailEnd type="none" w="med" len="med"/>
                    </a:lnR>
                    <a:lnT w="6350" cap="flat" cmpd="sng" algn="ctr">
                      <a:solidFill>
                        <a:prstClr val="white">
                          <a:lumMod val="85000"/>
                        </a:prstClr>
                      </a:solidFill>
                      <a:prstDash val="solid"/>
                      <a:round/>
                      <a:headEnd type="none" w="med" len="med"/>
                      <a:tailEnd type="none" w="med" len="med"/>
                    </a:lnT>
                    <a:lnB w="6350" cap="flat" cmpd="sng" algn="ctr">
                      <a:solidFill>
                        <a:prstClr val="white">
                          <a:lumMod val="85000"/>
                        </a:prst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09139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6421" y="1448449"/>
            <a:ext cx="3494992" cy="369332"/>
          </a:xfrm>
          <a:prstGeom prst="rect">
            <a:avLst/>
          </a:prstGeom>
        </p:spPr>
        <p:txBody>
          <a:bodyPr wrap="none">
            <a:spAutoFit/>
          </a:bodyPr>
          <a:lstStyle/>
          <a:p>
            <a:r>
              <a:rPr kumimoji="1" lang="en-US" altLang="zh-CN" b="1" dirty="0"/>
              <a:t>7</a:t>
            </a:r>
            <a:r>
              <a:rPr kumimoji="1" lang="en-US" altLang="zh-CN" b="1" dirty="0" smtClean="0"/>
              <a:t>. ESTS 2019: Meet the Experts</a:t>
            </a:r>
            <a:endParaRPr lang="zh-CN" altLang="en-US" b="1" dirty="0"/>
          </a:p>
        </p:txBody>
      </p:sp>
      <p:sp>
        <p:nvSpPr>
          <p:cNvPr id="4" name="矩形 3"/>
          <p:cNvSpPr/>
          <p:nvPr/>
        </p:nvSpPr>
        <p:spPr>
          <a:xfrm>
            <a:off x="1236537" y="2023819"/>
            <a:ext cx="5303732" cy="3416320"/>
          </a:xfrm>
          <a:prstGeom prst="rect">
            <a:avLst/>
          </a:prstGeom>
        </p:spPr>
        <p:txBody>
          <a:bodyPr wrap="square">
            <a:spAutoFit/>
          </a:bodyPr>
          <a:lstStyle/>
          <a:p>
            <a:pPr>
              <a:lnSpc>
                <a:spcPct val="150000"/>
              </a:lnSpc>
            </a:pPr>
            <a:r>
              <a:rPr lang="en-US" altLang="zh-CN" sz="1600" dirty="0"/>
              <a:t>The 27th European Conference on General Thoracic </a:t>
            </a:r>
            <a:r>
              <a:rPr lang="en-US" altLang="zh-CN" sz="1600" dirty="0" smtClean="0"/>
              <a:t>Surgery </a:t>
            </a:r>
            <a:r>
              <a:rPr lang="zh-CN" altLang="zh-CN" sz="1600" dirty="0" smtClean="0"/>
              <a:t>w</a:t>
            </a:r>
            <a:r>
              <a:rPr lang="en-US" altLang="zh-CN" sz="1600" dirty="0" smtClean="0"/>
              <a:t>as held on </a:t>
            </a:r>
            <a:r>
              <a:rPr lang="en-US" altLang="zh-CN" sz="1600" dirty="0"/>
              <a:t>9 – 12 June 2019, Dublin, </a:t>
            </a:r>
            <a:r>
              <a:rPr lang="en-US" altLang="zh-CN" sz="1600" dirty="0" smtClean="0"/>
              <a:t>Ireland</a:t>
            </a:r>
            <a:r>
              <a:rPr lang="en-US" altLang="zh-CN" sz="1600" dirty="0"/>
              <a:t>.</a:t>
            </a:r>
            <a:r>
              <a:rPr lang="en-US" altLang="zh-CN" sz="1600" dirty="0" smtClean="0"/>
              <a:t> </a:t>
            </a:r>
            <a:r>
              <a:rPr lang="en-US" altLang="zh-CN" sz="1600" dirty="0"/>
              <a:t>It was a great honor for the editorial team </a:t>
            </a:r>
            <a:r>
              <a:rPr lang="en-US" altLang="zh-CN" sz="1600" dirty="0" smtClean="0"/>
              <a:t>to meet the experts and promote the journal CCTS there.</a:t>
            </a:r>
          </a:p>
          <a:p>
            <a:pPr>
              <a:lnSpc>
                <a:spcPct val="150000"/>
              </a:lnSpc>
            </a:pPr>
            <a:endParaRPr lang="en-US" altLang="zh-CN" sz="1600" dirty="0"/>
          </a:p>
          <a:p>
            <a:pPr>
              <a:lnSpc>
                <a:spcPct val="150000"/>
              </a:lnSpc>
            </a:pPr>
            <a:r>
              <a:rPr lang="zh-CN" altLang="zh-CN" sz="1600" dirty="0" smtClean="0"/>
              <a:t>S</a:t>
            </a:r>
            <a:r>
              <a:rPr lang="en-US" altLang="zh-CN" sz="1600" dirty="0" err="1" smtClean="0"/>
              <a:t>ignificantly</a:t>
            </a:r>
            <a:r>
              <a:rPr lang="en-US" altLang="zh-CN" sz="1600" dirty="0" smtClean="0"/>
              <a:t>, the Editors-in-Chief Dr. </a:t>
            </a:r>
            <a:r>
              <a:rPr lang="zh-CN" altLang="zh-CN" sz="1600" dirty="0" smtClean="0"/>
              <a:t>G</a:t>
            </a:r>
            <a:r>
              <a:rPr lang="en-US" altLang="zh-CN" sz="1600" dirty="0" err="1" smtClean="0"/>
              <a:t>enign</a:t>
            </a:r>
            <a:r>
              <a:rPr lang="en-US" altLang="zh-CN" sz="1600" dirty="0" smtClean="0"/>
              <a:t> Jiang and Dr. Douglas </a:t>
            </a:r>
            <a:r>
              <a:rPr lang="en-US" altLang="zh-CN" sz="1600" dirty="0" err="1"/>
              <a:t>Mathisen</a:t>
            </a:r>
            <a:r>
              <a:rPr lang="zh-CN" altLang="zh-CN" sz="1600" dirty="0"/>
              <a:t> </a:t>
            </a:r>
            <a:r>
              <a:rPr lang="en-US" altLang="zh-CN" sz="1600" dirty="0" smtClean="0"/>
              <a:t>as well as the editorial staff had a meeting during the ESTS meeting in Dublin to discuss on the focus, strategy and plan for the journal.</a:t>
            </a:r>
            <a:endParaRPr lang="en-US" altLang="zh-CN" sz="1600" dirty="0"/>
          </a:p>
        </p:txBody>
      </p:sp>
      <p:pic>
        <p:nvPicPr>
          <p:cNvPr id="5" name="图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7939" y="2023819"/>
            <a:ext cx="3195721" cy="4445176"/>
          </a:xfrm>
          <a:prstGeom prst="rect">
            <a:avLst/>
          </a:prstGeom>
        </p:spPr>
      </p:pic>
    </p:spTree>
    <p:extLst>
      <p:ext uri="{BB962C8B-B14F-4D97-AF65-F5344CB8AC3E}">
        <p14:creationId xmlns:p14="http://schemas.microsoft.com/office/powerpoint/2010/main" val="21146518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0301" y="1328013"/>
            <a:ext cx="3494992" cy="369332"/>
          </a:xfrm>
          <a:prstGeom prst="rect">
            <a:avLst/>
          </a:prstGeom>
        </p:spPr>
        <p:txBody>
          <a:bodyPr wrap="none">
            <a:spAutoFit/>
          </a:bodyPr>
          <a:lstStyle/>
          <a:p>
            <a:r>
              <a:rPr kumimoji="1" lang="en-US" altLang="zh-CN" b="1" dirty="0"/>
              <a:t>7</a:t>
            </a:r>
            <a:r>
              <a:rPr kumimoji="1" lang="en-US" altLang="zh-CN" b="1" dirty="0" smtClean="0"/>
              <a:t>. ESTS 2019: Meet the Experts</a:t>
            </a:r>
            <a:endParaRPr lang="zh-CN" altLang="en-US" b="1" dirty="0"/>
          </a:p>
        </p:txBody>
      </p:sp>
      <p:sp>
        <p:nvSpPr>
          <p:cNvPr id="3" name="矩形 2"/>
          <p:cNvSpPr/>
          <p:nvPr/>
        </p:nvSpPr>
        <p:spPr>
          <a:xfrm>
            <a:off x="1152947" y="2072361"/>
            <a:ext cx="9615572" cy="1200329"/>
          </a:xfrm>
          <a:prstGeom prst="rect">
            <a:avLst/>
          </a:prstGeom>
        </p:spPr>
        <p:txBody>
          <a:bodyPr wrap="square">
            <a:spAutoFit/>
          </a:bodyPr>
          <a:lstStyle/>
          <a:p>
            <a:pPr>
              <a:lnSpc>
                <a:spcPct val="150000"/>
              </a:lnSpc>
            </a:pPr>
            <a:r>
              <a:rPr lang="en-US" altLang="zh-CN" sz="1600" dirty="0" smtClean="0"/>
              <a:t>The editorial staff</a:t>
            </a:r>
            <a:r>
              <a:rPr lang="zh-CN" altLang="en-US" sz="1600" dirty="0" smtClean="0"/>
              <a:t> </a:t>
            </a:r>
            <a:r>
              <a:rPr lang="en-US" altLang="zh-CN" sz="1600" dirty="0" smtClean="0"/>
              <a:t>also conducted brief interviews with some of the thoracic experts during the meeting. The inter</a:t>
            </a:r>
            <a:r>
              <a:rPr lang="zh-CN" altLang="zh-CN" sz="1600" dirty="0" smtClean="0"/>
              <a:t>v</a:t>
            </a:r>
            <a:r>
              <a:rPr lang="en-US" altLang="zh-CN" sz="1600" dirty="0" err="1" smtClean="0"/>
              <a:t>iews</a:t>
            </a:r>
            <a:r>
              <a:rPr lang="en-US" altLang="zh-CN" sz="1600" dirty="0" smtClean="0"/>
              <a:t> can be views at:  </a:t>
            </a:r>
          </a:p>
          <a:p>
            <a:pPr>
              <a:lnSpc>
                <a:spcPct val="150000"/>
              </a:lnSpc>
            </a:pPr>
            <a:r>
              <a:rPr lang="en-US" altLang="zh-CN" sz="1600" u="sng" dirty="0">
                <a:hlinkClick r:id="rId2"/>
              </a:rPr>
              <a:t>http://ccts.amegroups.com/post/category/meet-the-</a:t>
            </a:r>
            <a:r>
              <a:rPr lang="en-US" altLang="zh-CN" sz="1600" u="sng" dirty="0" smtClean="0">
                <a:hlinkClick r:id="rId2"/>
              </a:rPr>
              <a:t>professor</a:t>
            </a:r>
            <a:endParaRPr lang="zh-CN" altLang="zh-CN" sz="1600" dirty="0"/>
          </a:p>
        </p:txBody>
      </p:sp>
      <p:pic>
        <p:nvPicPr>
          <p:cNvPr id="4" name="图片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6177" y="3745148"/>
            <a:ext cx="1627709" cy="1499205"/>
          </a:xfrm>
          <a:prstGeom prst="rect">
            <a:avLst/>
          </a:prstGeom>
        </p:spPr>
      </p:pic>
      <p:pic>
        <p:nvPicPr>
          <p:cNvPr id="5" name="图片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4927" y="3745147"/>
            <a:ext cx="1567239" cy="1499205"/>
          </a:xfrm>
          <a:prstGeom prst="rect">
            <a:avLst/>
          </a:prstGeom>
        </p:spPr>
      </p:pic>
      <p:pic>
        <p:nvPicPr>
          <p:cNvPr id="6" name="图片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8483" y="3745147"/>
            <a:ext cx="1616613" cy="1499205"/>
          </a:xfrm>
          <a:prstGeom prst="rect">
            <a:avLst/>
          </a:prstGeom>
        </p:spPr>
      </p:pic>
      <p:pic>
        <p:nvPicPr>
          <p:cNvPr id="7" name="图片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36301" y="3742486"/>
            <a:ext cx="1452607" cy="1501867"/>
          </a:xfrm>
          <a:prstGeom prst="rect">
            <a:avLst/>
          </a:prstGeom>
        </p:spPr>
      </p:pic>
      <p:pic>
        <p:nvPicPr>
          <p:cNvPr id="8" name="图片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211525" y="3741968"/>
            <a:ext cx="1396381" cy="1499205"/>
          </a:xfrm>
          <a:prstGeom prst="rect">
            <a:avLst/>
          </a:prstGeom>
        </p:spPr>
      </p:pic>
      <p:sp>
        <p:nvSpPr>
          <p:cNvPr id="9" name="矩形 8"/>
          <p:cNvSpPr/>
          <p:nvPr/>
        </p:nvSpPr>
        <p:spPr>
          <a:xfrm>
            <a:off x="1152947" y="5547532"/>
            <a:ext cx="9512440" cy="338554"/>
          </a:xfrm>
          <a:prstGeom prst="rect">
            <a:avLst/>
          </a:prstGeom>
        </p:spPr>
        <p:txBody>
          <a:bodyPr wrap="none">
            <a:spAutoFit/>
          </a:bodyPr>
          <a:lstStyle/>
          <a:p>
            <a:r>
              <a:rPr kumimoji="1" lang="en-US" altLang="zh-CN" sz="1600" dirty="0" smtClean="0"/>
              <a:t>Interview with </a:t>
            </a:r>
            <a:r>
              <a:rPr kumimoji="1" lang="en-US" altLang="zh-CN" sz="1600" dirty="0"/>
              <a:t>the Experts: </a:t>
            </a:r>
            <a:r>
              <a:rPr kumimoji="1" lang="en-US" altLang="zh-CN" sz="1600" dirty="0" err="1" smtClean="0"/>
              <a:t>Drs</a:t>
            </a:r>
            <a:r>
              <a:rPr kumimoji="1" lang="en-US" altLang="zh-CN" sz="1600" dirty="0" smtClean="0"/>
              <a:t> </a:t>
            </a:r>
            <a:r>
              <a:rPr kumimoji="1" lang="en-US" altLang="zh-CN" sz="1600" dirty="0"/>
              <a:t>Walter </a:t>
            </a:r>
            <a:r>
              <a:rPr kumimoji="1" lang="en-US" altLang="zh-CN" sz="1600" dirty="0" err="1" smtClean="0"/>
              <a:t>Klepetko</a:t>
            </a:r>
            <a:r>
              <a:rPr kumimoji="1" lang="en-US" altLang="zh-CN" sz="1600" dirty="0" smtClean="0"/>
              <a:t>, </a:t>
            </a:r>
            <a:r>
              <a:rPr kumimoji="1" lang="en-US" altLang="zh-CN" sz="1600" dirty="0" err="1" smtClean="0"/>
              <a:t>Manjit</a:t>
            </a:r>
            <a:r>
              <a:rPr kumimoji="1" lang="en-US" altLang="zh-CN" sz="1600" dirty="0" smtClean="0"/>
              <a:t> </a:t>
            </a:r>
            <a:r>
              <a:rPr kumimoji="1" lang="en-US" altLang="zh-CN" sz="1600" dirty="0" err="1" smtClean="0"/>
              <a:t>Bains</a:t>
            </a:r>
            <a:r>
              <a:rPr kumimoji="1" lang="en-US" altLang="zh-CN" sz="1600" dirty="0"/>
              <a:t>, Matthew </a:t>
            </a:r>
            <a:r>
              <a:rPr kumimoji="1" lang="en-US" altLang="zh-CN" sz="1600" dirty="0" err="1" smtClean="0"/>
              <a:t>Bott</a:t>
            </a:r>
            <a:r>
              <a:rPr kumimoji="1" lang="en-US" altLang="zh-CN" sz="1600" dirty="0" smtClean="0"/>
              <a:t>, David Healy, Marco </a:t>
            </a:r>
            <a:r>
              <a:rPr kumimoji="1" lang="en-US" altLang="zh-CN" sz="1600" dirty="0" err="1"/>
              <a:t>Scarci</a:t>
            </a:r>
            <a:r>
              <a:rPr kumimoji="1" lang="en-US" altLang="zh-CN" sz="1600" dirty="0"/>
              <a:t> </a:t>
            </a:r>
            <a:endParaRPr lang="zh-CN" altLang="en-US" sz="1600" dirty="0"/>
          </a:p>
        </p:txBody>
      </p:sp>
    </p:spTree>
    <p:extLst>
      <p:ext uri="{BB962C8B-B14F-4D97-AF65-F5344CB8AC3E}">
        <p14:creationId xmlns:p14="http://schemas.microsoft.com/office/powerpoint/2010/main" val="21146518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4"/>
          <p:cNvSpPr/>
          <p:nvPr/>
        </p:nvSpPr>
        <p:spPr>
          <a:xfrm>
            <a:off x="1256490" y="1419080"/>
            <a:ext cx="2904699" cy="461665"/>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914400">
              <a:defRPr sz="4000" b="1">
                <a:latin typeface="Times New Roman"/>
                <a:ea typeface="Times New Roman"/>
                <a:cs typeface="Times New Roman"/>
                <a:sym typeface="Times New Roman"/>
              </a:defRPr>
            </a:lvl1pPr>
          </a:lstStyle>
          <a:p>
            <a:r>
              <a:rPr sz="2400" dirty="0">
                <a:solidFill>
                  <a:schemeClr val="bg2">
                    <a:lumMod val="25000"/>
                  </a:schemeClr>
                </a:solidFill>
              </a:rPr>
              <a:t>Outline of the Report</a:t>
            </a:r>
          </a:p>
        </p:txBody>
      </p:sp>
      <p:sp>
        <p:nvSpPr>
          <p:cNvPr id="4" name="内容占位符 1"/>
          <p:cNvSpPr txBox="1">
            <a:spLocks/>
          </p:cNvSpPr>
          <p:nvPr/>
        </p:nvSpPr>
        <p:spPr>
          <a:xfrm>
            <a:off x="1587230" y="2105871"/>
            <a:ext cx="9774676" cy="434478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50000"/>
              </a:lnSpc>
              <a:buFont typeface="+mj-lt"/>
              <a:buAutoNum type="arabicPeriod"/>
            </a:pPr>
            <a:r>
              <a:rPr kumimoji="1" lang="en-US" altLang="zh-CN" sz="1800" dirty="0" smtClean="0">
                <a:solidFill>
                  <a:schemeClr val="bg2">
                    <a:lumMod val="25000"/>
                  </a:schemeClr>
                </a:solidFill>
              </a:rPr>
              <a:t>Basic Information</a:t>
            </a:r>
          </a:p>
          <a:p>
            <a:pPr marL="457200" indent="-457200">
              <a:lnSpc>
                <a:spcPct val="150000"/>
              </a:lnSpc>
              <a:buFont typeface="+mj-lt"/>
              <a:buAutoNum type="arabicPeriod"/>
            </a:pPr>
            <a:r>
              <a:rPr kumimoji="1" lang="en-US" altLang="zh-CN" sz="1800" dirty="0" smtClean="0">
                <a:solidFill>
                  <a:schemeClr val="bg2">
                    <a:lumMod val="25000"/>
                  </a:schemeClr>
                </a:solidFill>
              </a:rPr>
              <a:t>International </a:t>
            </a:r>
            <a:r>
              <a:rPr kumimoji="1" lang="en-US" altLang="zh-CN" sz="1800" dirty="0">
                <a:solidFill>
                  <a:schemeClr val="bg2">
                    <a:lumMod val="25000"/>
                  </a:schemeClr>
                </a:solidFill>
              </a:rPr>
              <a:t>Distribution of Editorial Board Members</a:t>
            </a:r>
            <a:endParaRPr kumimoji="1" lang="en-US" altLang="zh-CN" sz="1800" dirty="0" smtClean="0">
              <a:solidFill>
                <a:schemeClr val="bg2">
                  <a:lumMod val="25000"/>
                </a:schemeClr>
              </a:solidFill>
            </a:endParaRPr>
          </a:p>
          <a:p>
            <a:pPr marL="457200" indent="-457200">
              <a:lnSpc>
                <a:spcPct val="150000"/>
              </a:lnSpc>
              <a:buFont typeface="+mj-lt"/>
              <a:buAutoNum type="arabicPeriod"/>
            </a:pPr>
            <a:r>
              <a:rPr kumimoji="1" lang="en-US" altLang="zh-CN" sz="1800" dirty="0" smtClean="0">
                <a:solidFill>
                  <a:schemeClr val="bg2">
                    <a:lumMod val="25000"/>
                  </a:schemeClr>
                </a:solidFill>
              </a:rPr>
              <a:t>Articles </a:t>
            </a:r>
            <a:r>
              <a:rPr kumimoji="1" lang="zh-CN" altLang="zh-CN" sz="1800" dirty="0" smtClean="0">
                <a:solidFill>
                  <a:schemeClr val="bg2">
                    <a:lumMod val="25000"/>
                  </a:schemeClr>
                </a:solidFill>
              </a:rPr>
              <a:t>P</a:t>
            </a:r>
            <a:r>
              <a:rPr kumimoji="1" lang="en-US" altLang="zh-CN" sz="1800" dirty="0" err="1" smtClean="0">
                <a:solidFill>
                  <a:schemeClr val="bg2">
                    <a:lumMod val="25000"/>
                  </a:schemeClr>
                </a:solidFill>
              </a:rPr>
              <a:t>ublished</a:t>
            </a:r>
            <a:r>
              <a:rPr kumimoji="1" lang="en-US" altLang="zh-CN" sz="1800" dirty="0" smtClean="0">
                <a:solidFill>
                  <a:schemeClr val="bg2">
                    <a:lumMod val="25000"/>
                  </a:schemeClr>
                </a:solidFill>
              </a:rPr>
              <a:t> (2019)</a:t>
            </a:r>
          </a:p>
          <a:p>
            <a:pPr marL="457200" indent="-457200">
              <a:lnSpc>
                <a:spcPct val="150000"/>
              </a:lnSpc>
              <a:buFont typeface="+mj-lt"/>
              <a:buAutoNum type="arabicPeriod"/>
            </a:pPr>
            <a:r>
              <a:rPr kumimoji="1" lang="en-US" altLang="zh-CN" sz="1800" dirty="0" smtClean="0">
                <a:solidFill>
                  <a:schemeClr val="bg2">
                    <a:lumMod val="25000"/>
                  </a:schemeClr>
                </a:solidFill>
              </a:rPr>
              <a:t>Website </a:t>
            </a:r>
            <a:r>
              <a:rPr kumimoji="1" lang="en-US" altLang="zh-CN" sz="1800" dirty="0" err="1" smtClean="0">
                <a:solidFill>
                  <a:schemeClr val="bg2">
                    <a:lumMod val="25000"/>
                  </a:schemeClr>
                </a:solidFill>
              </a:rPr>
              <a:t>Pageviews</a:t>
            </a:r>
            <a:r>
              <a:rPr kumimoji="1" lang="en-US" altLang="zh-CN" sz="1800" dirty="0">
                <a:solidFill>
                  <a:schemeClr val="bg2">
                    <a:lumMod val="25000"/>
                  </a:schemeClr>
                </a:solidFill>
              </a:rPr>
              <a:t> </a:t>
            </a:r>
            <a:r>
              <a:rPr kumimoji="1" lang="en-US" altLang="zh-CN" sz="1800" dirty="0" smtClean="0">
                <a:solidFill>
                  <a:schemeClr val="bg2">
                    <a:lumMod val="25000"/>
                  </a:schemeClr>
                </a:solidFill>
              </a:rPr>
              <a:t>(2019)</a:t>
            </a:r>
          </a:p>
          <a:p>
            <a:pPr marL="457200" indent="-457200">
              <a:lnSpc>
                <a:spcPct val="150000"/>
              </a:lnSpc>
              <a:buFont typeface="+mj-lt"/>
              <a:buAutoNum type="arabicPeriod"/>
            </a:pPr>
            <a:r>
              <a:rPr kumimoji="1" lang="en-US" altLang="zh-CN" sz="1800" dirty="0" smtClean="0">
                <a:solidFill>
                  <a:schemeClr val="bg2">
                    <a:lumMod val="25000"/>
                  </a:schemeClr>
                </a:solidFill>
              </a:rPr>
              <a:t>Website Users (2019)</a:t>
            </a:r>
          </a:p>
          <a:p>
            <a:pPr marL="457200" indent="-457200">
              <a:lnSpc>
                <a:spcPct val="150000"/>
              </a:lnSpc>
              <a:buFont typeface="+mj-lt"/>
              <a:buAutoNum type="arabicPeriod"/>
            </a:pPr>
            <a:r>
              <a:rPr kumimoji="1" lang="en-US" altLang="zh-CN" sz="1800" dirty="0" smtClean="0">
                <a:solidFill>
                  <a:schemeClr val="bg2">
                    <a:lumMod val="25000"/>
                  </a:schemeClr>
                </a:solidFill>
              </a:rPr>
              <a:t>Focused Issues</a:t>
            </a:r>
          </a:p>
          <a:p>
            <a:pPr marL="457200" indent="-457200">
              <a:lnSpc>
                <a:spcPct val="150000"/>
              </a:lnSpc>
              <a:buFont typeface="+mj-lt"/>
              <a:buAutoNum type="arabicPeriod"/>
            </a:pPr>
            <a:r>
              <a:rPr kumimoji="1" lang="en-US" altLang="zh-CN" sz="1800" dirty="0" smtClean="0">
                <a:solidFill>
                  <a:schemeClr val="bg2">
                    <a:lumMod val="25000"/>
                  </a:schemeClr>
                </a:solidFill>
              </a:rPr>
              <a:t>ESTS </a:t>
            </a:r>
            <a:r>
              <a:rPr kumimoji="1" lang="en-US" altLang="zh-CN" sz="1800" dirty="0">
                <a:solidFill>
                  <a:schemeClr val="bg2">
                    <a:lumMod val="25000"/>
                  </a:schemeClr>
                </a:solidFill>
              </a:rPr>
              <a:t>2019: Meet the </a:t>
            </a:r>
            <a:r>
              <a:rPr kumimoji="1" lang="en-US" altLang="zh-CN" sz="1800" dirty="0" smtClean="0">
                <a:solidFill>
                  <a:schemeClr val="bg2">
                    <a:lumMod val="25000"/>
                  </a:schemeClr>
                </a:solidFill>
              </a:rPr>
              <a:t>Experts </a:t>
            </a:r>
          </a:p>
          <a:p>
            <a:pPr marL="457200" indent="-457200">
              <a:lnSpc>
                <a:spcPct val="150000"/>
              </a:lnSpc>
              <a:buFont typeface="+mj-lt"/>
              <a:buAutoNum type="arabicPeriod"/>
            </a:pPr>
            <a:r>
              <a:rPr lang="en-US" altLang="zh-CN" sz="1800" dirty="0" smtClean="0">
                <a:solidFill>
                  <a:schemeClr val="bg2">
                    <a:lumMod val="25000"/>
                  </a:schemeClr>
                </a:solidFill>
              </a:rPr>
              <a:t>The </a:t>
            </a:r>
            <a:r>
              <a:rPr lang="en-US" altLang="zh-CN" sz="1800" dirty="0">
                <a:solidFill>
                  <a:schemeClr val="bg2">
                    <a:lumMod val="25000"/>
                  </a:schemeClr>
                </a:solidFill>
              </a:rPr>
              <a:t>First International Lung Surgery </a:t>
            </a:r>
            <a:r>
              <a:rPr lang="en-US" altLang="zh-CN" sz="1800" dirty="0" smtClean="0">
                <a:solidFill>
                  <a:schemeClr val="bg2">
                    <a:lumMod val="25000"/>
                  </a:schemeClr>
                </a:solidFill>
              </a:rPr>
              <a:t>Competition </a:t>
            </a:r>
            <a:r>
              <a:rPr lang="en-US" altLang="zh-CN" sz="1800" dirty="0">
                <a:solidFill>
                  <a:schemeClr val="bg2">
                    <a:lumMod val="25000"/>
                  </a:schemeClr>
                </a:solidFill>
              </a:rPr>
              <a:t>(2019 Masters of Lung Surgery)</a:t>
            </a:r>
            <a:r>
              <a:rPr lang="zh-CN" altLang="zh-CN" sz="1800" dirty="0">
                <a:solidFill>
                  <a:schemeClr val="bg2">
                    <a:lumMod val="25000"/>
                  </a:schemeClr>
                </a:solidFill>
              </a:rPr>
              <a:t> </a:t>
            </a:r>
            <a:endParaRPr lang="zh-CN" altLang="en-US" sz="1800" dirty="0">
              <a:solidFill>
                <a:schemeClr val="bg2">
                  <a:lumMod val="25000"/>
                </a:schemeClr>
              </a:solidFill>
            </a:endParaRPr>
          </a:p>
          <a:p>
            <a:pPr marL="457200" indent="-457200">
              <a:lnSpc>
                <a:spcPct val="150000"/>
              </a:lnSpc>
              <a:buFont typeface="+mj-lt"/>
              <a:buAutoNum type="arabicPeriod"/>
            </a:pPr>
            <a:endParaRPr kumimoji="1" lang="en-US" altLang="zh-CN" sz="1800" dirty="0" smtClean="0">
              <a:solidFill>
                <a:schemeClr val="bg2">
                  <a:lumMod val="25000"/>
                </a:schemeClr>
              </a:solidFill>
            </a:endParaRPr>
          </a:p>
        </p:txBody>
      </p:sp>
    </p:spTree>
    <p:extLst>
      <p:ext uri="{BB962C8B-B14F-4D97-AF65-F5344CB8AC3E}">
        <p14:creationId xmlns:p14="http://schemas.microsoft.com/office/powerpoint/2010/main" val="1574716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0520" y="2382196"/>
            <a:ext cx="6335059" cy="3046988"/>
          </a:xfrm>
          <a:prstGeom prst="rect">
            <a:avLst/>
          </a:prstGeom>
        </p:spPr>
        <p:txBody>
          <a:bodyPr wrap="square">
            <a:spAutoFit/>
          </a:bodyPr>
          <a:lstStyle/>
          <a:p>
            <a:r>
              <a:rPr lang="en-US" altLang="zh-CN" sz="1600" dirty="0"/>
              <a:t>The First International Lung Surgery Competition is jointly hosted by AME Publishing Company and Shanghai Pulmonary Hospital.</a:t>
            </a:r>
            <a:endParaRPr lang="zh-CN" altLang="zh-CN" sz="1600" dirty="0"/>
          </a:p>
          <a:p>
            <a:endParaRPr lang="en-US" altLang="zh-CN" sz="1600" dirty="0" smtClean="0"/>
          </a:p>
          <a:p>
            <a:r>
              <a:rPr lang="en-US" altLang="zh-CN" sz="1600" dirty="0" smtClean="0"/>
              <a:t>All </a:t>
            </a:r>
            <a:r>
              <a:rPr lang="en-US" altLang="zh-CN" sz="1600" dirty="0"/>
              <a:t>lung surgeons are eligible to participate in this competition, and the competition includes all of the operations in the field of lung surgery. </a:t>
            </a:r>
            <a:endParaRPr lang="en-US" altLang="zh-CN" sz="1600" dirty="0" smtClean="0"/>
          </a:p>
          <a:p>
            <a:endParaRPr lang="zh-CN" altLang="zh-CN" sz="1600" dirty="0"/>
          </a:p>
          <a:p>
            <a:r>
              <a:rPr lang="en-US" altLang="zh-CN" sz="1600" dirty="0"/>
              <a:t>The winners of the event will have priority access for publishing their surgical video articles in CCTS, be invited to attend the award ceremony that will be held at the Shanghai Pulmonary Hospital Conference in 2020, and have an opportunity for a one-week study tour of the Shanghai Pulmonary Hospital.</a:t>
            </a:r>
            <a:endParaRPr lang="zh-CN" altLang="zh-CN" sz="1600" dirty="0"/>
          </a:p>
        </p:txBody>
      </p:sp>
      <p:pic>
        <p:nvPicPr>
          <p:cNvPr id="3" name="图片 2"/>
          <p:cNvPicPr>
            <a:picLocks noChangeAspect="1"/>
          </p:cNvPicPr>
          <p:nvPr/>
        </p:nvPicPr>
        <p:blipFill>
          <a:blip r:embed="rId2"/>
          <a:stretch>
            <a:fillRect/>
          </a:stretch>
        </p:blipFill>
        <p:spPr>
          <a:xfrm>
            <a:off x="7306235" y="2382196"/>
            <a:ext cx="4049059" cy="2908574"/>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628126" y="1331717"/>
            <a:ext cx="8993168" cy="369332"/>
          </a:xfrm>
          <a:prstGeom prst="rect">
            <a:avLst/>
          </a:prstGeom>
        </p:spPr>
        <p:txBody>
          <a:bodyPr wrap="none">
            <a:spAutoFit/>
          </a:bodyPr>
          <a:lstStyle/>
          <a:p>
            <a:r>
              <a:rPr kumimoji="1" lang="en-US" altLang="zh-CN" b="1" dirty="0" smtClean="0"/>
              <a:t>8. </a:t>
            </a:r>
            <a:r>
              <a:rPr lang="en-US" altLang="zh-CN" b="1" dirty="0"/>
              <a:t>The First International Lung Surgery </a:t>
            </a:r>
            <a:r>
              <a:rPr lang="en-US" altLang="zh-CN" b="1" dirty="0" smtClean="0"/>
              <a:t>Competition </a:t>
            </a:r>
            <a:r>
              <a:rPr lang="en-US" altLang="zh-CN" b="1" dirty="0"/>
              <a:t>(2019 Masters of Lung Surgery)</a:t>
            </a:r>
            <a:r>
              <a:rPr lang="zh-CN" altLang="zh-CN" b="1" dirty="0"/>
              <a:t> </a:t>
            </a:r>
            <a:endParaRPr lang="zh-CN" altLang="en-US" b="1" dirty="0"/>
          </a:p>
        </p:txBody>
      </p:sp>
    </p:spTree>
    <p:extLst>
      <p:ext uri="{BB962C8B-B14F-4D97-AF65-F5344CB8AC3E}">
        <p14:creationId xmlns:p14="http://schemas.microsoft.com/office/powerpoint/2010/main" val="21146518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4799290" y="2347126"/>
            <a:ext cx="6855535" cy="3611398"/>
          </a:xfrm>
          <a:prstGeom prst="rect">
            <a:avLst/>
          </a:prstGeom>
        </p:spPr>
      </p:pic>
      <p:sp>
        <p:nvSpPr>
          <p:cNvPr id="3" name="矩形 2"/>
          <p:cNvSpPr/>
          <p:nvPr/>
        </p:nvSpPr>
        <p:spPr>
          <a:xfrm>
            <a:off x="321243" y="1421561"/>
            <a:ext cx="4156451" cy="430887"/>
          </a:xfrm>
          <a:prstGeom prst="rect">
            <a:avLst/>
          </a:prstGeom>
        </p:spPr>
        <p:txBody>
          <a:bodyPr wrap="square">
            <a:spAutoFit/>
          </a:bodyPr>
          <a:lstStyle/>
          <a:p>
            <a:r>
              <a:rPr lang="zh-CN" altLang="en-US" sz="2200" b="1" dirty="0" smtClean="0">
                <a:solidFill>
                  <a:prstClr val="black"/>
                </a:solidFill>
                <a:latin typeface="Times New Roman"/>
                <a:cs typeface="Times New Roman"/>
              </a:rPr>
              <a:t> </a:t>
            </a:r>
            <a:r>
              <a:rPr lang="en-US" altLang="zh-CN" sz="2200" b="1" dirty="0" smtClean="0">
                <a:solidFill>
                  <a:prstClr val="black"/>
                </a:solidFill>
                <a:latin typeface="Times New Roman"/>
                <a:cs typeface="Times New Roman"/>
              </a:rPr>
              <a:t>AME Publishing Company  </a:t>
            </a:r>
          </a:p>
        </p:txBody>
      </p:sp>
      <p:sp>
        <p:nvSpPr>
          <p:cNvPr id="4" name="矩形 3"/>
          <p:cNvSpPr/>
          <p:nvPr/>
        </p:nvSpPr>
        <p:spPr>
          <a:xfrm>
            <a:off x="581771" y="1914182"/>
            <a:ext cx="4352018" cy="4524316"/>
          </a:xfrm>
          <a:prstGeom prst="rect">
            <a:avLst/>
          </a:prstGeom>
        </p:spPr>
        <p:txBody>
          <a:bodyPr wrap="square">
            <a:spAutoFit/>
          </a:bodyPr>
          <a:lstStyle/>
          <a:p>
            <a:r>
              <a:rPr lang="en-US" altLang="zh-CN" dirty="0"/>
              <a:t>Our Publisher–</a:t>
            </a:r>
          </a:p>
          <a:p>
            <a:r>
              <a:rPr lang="en-US" altLang="zh-CN" b="1" dirty="0"/>
              <a:t>AME Publishing Company</a:t>
            </a:r>
          </a:p>
          <a:p>
            <a:r>
              <a:rPr lang="en-US" altLang="zh-CN" dirty="0" smtClean="0">
                <a:hlinkClick r:id="rId3"/>
              </a:rPr>
              <a:t>www.amegroups.com</a:t>
            </a:r>
            <a:r>
              <a:rPr lang="en-US" altLang="zh-CN" dirty="0" smtClean="0"/>
              <a:t> </a:t>
            </a:r>
            <a:endParaRPr lang="en-US" altLang="zh-CN" dirty="0"/>
          </a:p>
          <a:p>
            <a:endParaRPr lang="en-US" altLang="zh-CN" dirty="0"/>
          </a:p>
          <a:p>
            <a:r>
              <a:rPr lang="en-US" altLang="zh-CN" dirty="0"/>
              <a:t>Established in 2009</a:t>
            </a:r>
          </a:p>
          <a:p>
            <a:r>
              <a:rPr lang="en-US" altLang="zh-CN" dirty="0"/>
              <a:t>Registered in Hong Kong</a:t>
            </a:r>
          </a:p>
          <a:p>
            <a:r>
              <a:rPr lang="en-US" altLang="zh-CN" dirty="0"/>
              <a:t>10 offices around the world</a:t>
            </a:r>
          </a:p>
          <a:p>
            <a:endParaRPr lang="en-US" altLang="zh-CN" b="1" dirty="0"/>
          </a:p>
          <a:p>
            <a:r>
              <a:rPr lang="en-US" altLang="zh-CN" b="1" dirty="0">
                <a:solidFill>
                  <a:srgbClr val="0000FF"/>
                </a:solidFill>
              </a:rPr>
              <a:t>60+</a:t>
            </a:r>
            <a:r>
              <a:rPr lang="en-US" altLang="zh-CN" b="1" dirty="0"/>
              <a:t> peer-reviewed journals</a:t>
            </a:r>
          </a:p>
          <a:p>
            <a:r>
              <a:rPr lang="en-US" altLang="zh-CN" b="1" dirty="0" smtClean="0">
                <a:solidFill>
                  <a:srgbClr val="0000FF"/>
                </a:solidFill>
              </a:rPr>
              <a:t>13 </a:t>
            </a:r>
            <a:r>
              <a:rPr lang="en-US" altLang="zh-CN" b="1" dirty="0"/>
              <a:t>indexed in SCIE</a:t>
            </a:r>
          </a:p>
          <a:p>
            <a:r>
              <a:rPr lang="en-US" altLang="zh-CN" b="1" dirty="0" smtClean="0">
                <a:solidFill>
                  <a:srgbClr val="0000FF"/>
                </a:solidFill>
              </a:rPr>
              <a:t>18</a:t>
            </a:r>
            <a:r>
              <a:rPr lang="en-US" altLang="zh-CN" b="1" dirty="0" smtClean="0"/>
              <a:t> </a:t>
            </a:r>
            <a:r>
              <a:rPr lang="en-US" altLang="zh-CN" b="1" dirty="0"/>
              <a:t>indexed in PubMed/PMC/MEDLINE</a:t>
            </a:r>
          </a:p>
          <a:p>
            <a:endParaRPr lang="en-US" altLang="zh-CN" b="1" dirty="0"/>
          </a:p>
          <a:p>
            <a:r>
              <a:rPr lang="en-US" altLang="zh-CN" b="1" dirty="0" smtClean="0">
                <a:solidFill>
                  <a:srgbClr val="0000FF"/>
                </a:solidFill>
              </a:rPr>
              <a:t>120</a:t>
            </a:r>
            <a:r>
              <a:rPr lang="en-US" altLang="zh-CN" b="1" dirty="0">
                <a:solidFill>
                  <a:srgbClr val="0000FF"/>
                </a:solidFill>
              </a:rPr>
              <a:t>+</a:t>
            </a:r>
            <a:r>
              <a:rPr lang="en-US" altLang="zh-CN" b="1" dirty="0"/>
              <a:t> Medical </a:t>
            </a:r>
            <a:r>
              <a:rPr lang="en-US" altLang="zh-CN" b="1" dirty="0" smtClean="0"/>
              <a:t>Books </a:t>
            </a:r>
          </a:p>
          <a:p>
            <a:r>
              <a:rPr lang="en-US" altLang="zh-CN" b="1" dirty="0" smtClean="0"/>
              <a:t>(60+ in English &amp; 60</a:t>
            </a:r>
            <a:r>
              <a:rPr lang="en-US" altLang="zh-CN" b="1" dirty="0"/>
              <a:t>+ </a:t>
            </a:r>
            <a:r>
              <a:rPr lang="en-US" altLang="zh-CN" b="1" dirty="0" smtClean="0"/>
              <a:t>in Chinese)</a:t>
            </a:r>
          </a:p>
          <a:p>
            <a:r>
              <a:rPr lang="en-US" altLang="zh-CN" b="1" smtClean="0">
                <a:solidFill>
                  <a:srgbClr val="0000FF"/>
                </a:solidFill>
              </a:rPr>
              <a:t>120</a:t>
            </a:r>
            <a:r>
              <a:rPr lang="en-US" altLang="zh-CN" b="1" dirty="0">
                <a:solidFill>
                  <a:srgbClr val="0000FF"/>
                </a:solidFill>
              </a:rPr>
              <a:t>+ </a:t>
            </a:r>
            <a:r>
              <a:rPr lang="en-US" altLang="zh-CN" b="1" dirty="0"/>
              <a:t>electronic editions</a:t>
            </a:r>
            <a:endParaRPr lang="zh-CN" altLang="zh-CN" b="1" dirty="0"/>
          </a:p>
          <a:p>
            <a:endParaRPr lang="en-US" altLang="zh-CN" dirty="0"/>
          </a:p>
        </p:txBody>
      </p:sp>
    </p:spTree>
    <p:extLst>
      <p:ext uri="{BB962C8B-B14F-4D97-AF65-F5344CB8AC3E}">
        <p14:creationId xmlns:p14="http://schemas.microsoft.com/office/powerpoint/2010/main" val="11162305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20400" y="3108147"/>
            <a:ext cx="5373587" cy="584775"/>
          </a:xfrm>
          <a:prstGeom prst="rect">
            <a:avLst/>
          </a:prstGeom>
        </p:spPr>
        <p:txBody>
          <a:bodyPr wrap="none">
            <a:spAutoFit/>
          </a:bodyPr>
          <a:lstStyle/>
          <a:p>
            <a:r>
              <a:rPr lang="en-US" altLang="zh-CN" sz="3200" i="1" dirty="0">
                <a:latin typeface="Times New Roman"/>
                <a:cs typeface="Times New Roman"/>
              </a:rPr>
              <a:t>Thank you for all your support!</a:t>
            </a:r>
          </a:p>
        </p:txBody>
      </p:sp>
    </p:spTree>
    <p:extLst>
      <p:ext uri="{BB962C8B-B14F-4D97-AF65-F5344CB8AC3E}">
        <p14:creationId xmlns:p14="http://schemas.microsoft.com/office/powerpoint/2010/main" val="20905421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61051" y="1419266"/>
            <a:ext cx="2273379" cy="369332"/>
          </a:xfrm>
          <a:prstGeom prst="rect">
            <a:avLst/>
          </a:prstGeom>
        </p:spPr>
        <p:txBody>
          <a:bodyPr wrap="none">
            <a:spAutoFit/>
          </a:bodyPr>
          <a:lstStyle/>
          <a:p>
            <a:r>
              <a:rPr kumimoji="1" lang="en-US" altLang="zh-CN" b="1" dirty="0" smtClean="0">
                <a:solidFill>
                  <a:schemeClr val="bg2">
                    <a:lumMod val="25000"/>
                  </a:schemeClr>
                </a:solidFill>
              </a:rPr>
              <a:t>1. Basic </a:t>
            </a:r>
            <a:r>
              <a:rPr kumimoji="1" lang="en-US" altLang="zh-CN" b="1" dirty="0">
                <a:solidFill>
                  <a:schemeClr val="bg2">
                    <a:lumMod val="25000"/>
                  </a:schemeClr>
                </a:solidFill>
              </a:rPr>
              <a:t>Information</a:t>
            </a:r>
            <a:endParaRPr lang="zh-CN" altLang="en-US" b="1" dirty="0">
              <a:solidFill>
                <a:schemeClr val="bg2">
                  <a:lumMod val="25000"/>
                </a:schemeClr>
              </a:solidFill>
            </a:endParaRPr>
          </a:p>
        </p:txBody>
      </p:sp>
      <p:sp>
        <p:nvSpPr>
          <p:cNvPr id="5" name="矩形 4"/>
          <p:cNvSpPr/>
          <p:nvPr/>
        </p:nvSpPr>
        <p:spPr>
          <a:xfrm>
            <a:off x="1138518" y="2066756"/>
            <a:ext cx="7285636" cy="3847207"/>
          </a:xfrm>
          <a:prstGeom prst="rect">
            <a:avLst/>
          </a:prstGeom>
        </p:spPr>
        <p:txBody>
          <a:bodyPr wrap="square">
            <a:spAutoFit/>
          </a:bodyPr>
          <a:lstStyle/>
          <a:p>
            <a:r>
              <a:rPr lang="en-US" altLang="zh-CN" i="1" dirty="0">
                <a:solidFill>
                  <a:schemeClr val="bg2">
                    <a:lumMod val="25000"/>
                  </a:schemeClr>
                </a:solidFill>
              </a:rPr>
              <a:t>Current Challenges in Thoracic </a:t>
            </a:r>
            <a:r>
              <a:rPr lang="en-US" altLang="zh-CN" i="1" dirty="0" smtClean="0">
                <a:solidFill>
                  <a:schemeClr val="bg2">
                    <a:lumMod val="25000"/>
                  </a:schemeClr>
                </a:solidFill>
              </a:rPr>
              <a:t>Surgery</a:t>
            </a:r>
          </a:p>
          <a:p>
            <a:r>
              <a:rPr lang="en-US" altLang="zh-CN" dirty="0">
                <a:solidFill>
                  <a:schemeClr val="bg2">
                    <a:lumMod val="25000"/>
                  </a:schemeClr>
                </a:solidFill>
              </a:rPr>
              <a:t> (CCTS, </a:t>
            </a:r>
            <a:r>
              <a:rPr lang="en-US" altLang="zh-CN" dirty="0" err="1">
                <a:solidFill>
                  <a:schemeClr val="bg2">
                    <a:lumMod val="25000"/>
                  </a:schemeClr>
                </a:solidFill>
              </a:rPr>
              <a:t>Curr</a:t>
            </a:r>
            <a:r>
              <a:rPr lang="en-US" altLang="zh-CN" dirty="0">
                <a:solidFill>
                  <a:schemeClr val="bg2">
                    <a:lumMod val="25000"/>
                  </a:schemeClr>
                </a:solidFill>
              </a:rPr>
              <a:t> </a:t>
            </a:r>
            <a:r>
              <a:rPr lang="en-US" altLang="zh-CN" dirty="0" err="1">
                <a:solidFill>
                  <a:schemeClr val="bg2">
                    <a:lumMod val="25000"/>
                  </a:schemeClr>
                </a:solidFill>
              </a:rPr>
              <a:t>Chall</a:t>
            </a:r>
            <a:r>
              <a:rPr lang="en-US" altLang="zh-CN" dirty="0">
                <a:solidFill>
                  <a:schemeClr val="bg2">
                    <a:lumMod val="25000"/>
                  </a:schemeClr>
                </a:solidFill>
              </a:rPr>
              <a:t> </a:t>
            </a:r>
            <a:r>
              <a:rPr lang="en-US" altLang="zh-CN" dirty="0" err="1">
                <a:solidFill>
                  <a:schemeClr val="bg2">
                    <a:lumMod val="25000"/>
                  </a:schemeClr>
                </a:solidFill>
              </a:rPr>
              <a:t>Thorac</a:t>
            </a:r>
            <a:r>
              <a:rPr lang="en-US" altLang="zh-CN" dirty="0">
                <a:solidFill>
                  <a:schemeClr val="bg2">
                    <a:lumMod val="25000"/>
                  </a:schemeClr>
                </a:solidFill>
              </a:rPr>
              <a:t> </a:t>
            </a:r>
            <a:r>
              <a:rPr lang="en-US" altLang="zh-CN" dirty="0" err="1">
                <a:solidFill>
                  <a:schemeClr val="bg2">
                    <a:lumMod val="25000"/>
                  </a:schemeClr>
                </a:solidFill>
              </a:rPr>
              <a:t>Surg</a:t>
            </a:r>
            <a:r>
              <a:rPr lang="en-US" altLang="zh-CN" dirty="0">
                <a:solidFill>
                  <a:schemeClr val="bg2">
                    <a:lumMod val="25000"/>
                  </a:schemeClr>
                </a:solidFill>
              </a:rPr>
              <a:t>, ISSN: 2664-3278</a:t>
            </a:r>
            <a:r>
              <a:rPr lang="en-US" altLang="zh-CN" dirty="0" smtClean="0">
                <a:solidFill>
                  <a:schemeClr val="bg2">
                    <a:lumMod val="25000"/>
                  </a:schemeClr>
                </a:solidFill>
              </a:rPr>
              <a:t>)</a:t>
            </a:r>
          </a:p>
          <a:p>
            <a:endParaRPr lang="en-US" altLang="zh-CN" sz="1600" dirty="0">
              <a:solidFill>
                <a:schemeClr val="bg2">
                  <a:lumMod val="25000"/>
                </a:schemeClr>
              </a:solidFill>
            </a:endParaRPr>
          </a:p>
          <a:p>
            <a:pPr marL="285750" indent="-285750">
              <a:buFont typeface="Arial"/>
              <a:buChar char="•"/>
            </a:pPr>
            <a:r>
              <a:rPr lang="en-US" altLang="zh-CN" sz="1600" dirty="0">
                <a:solidFill>
                  <a:schemeClr val="bg2">
                    <a:lumMod val="25000"/>
                  </a:schemeClr>
                </a:solidFill>
                <a:latin typeface="+mn-ea"/>
                <a:cs typeface="Times New Roman" panose="02020603050405020304" pitchFamily="18" charset="0"/>
              </a:rPr>
              <a:t>Launched in </a:t>
            </a:r>
            <a:r>
              <a:rPr lang="zh-CN" altLang="zh-CN" sz="1600" dirty="0" smtClean="0">
                <a:solidFill>
                  <a:schemeClr val="bg2">
                    <a:lumMod val="25000"/>
                  </a:schemeClr>
                </a:solidFill>
                <a:latin typeface="+mn-ea"/>
                <a:cs typeface="Times New Roman" panose="02020603050405020304" pitchFamily="18" charset="0"/>
              </a:rPr>
              <a:t>M</a:t>
            </a:r>
            <a:r>
              <a:rPr lang="en-US" altLang="zh-CN" sz="1600" dirty="0" smtClean="0">
                <a:solidFill>
                  <a:schemeClr val="bg2">
                    <a:lumMod val="25000"/>
                  </a:schemeClr>
                </a:solidFill>
                <a:latin typeface="+mn-ea"/>
                <a:cs typeface="Times New Roman" panose="02020603050405020304" pitchFamily="18" charset="0"/>
              </a:rPr>
              <a:t>arch</a:t>
            </a:r>
            <a:r>
              <a:rPr lang="zh-CN" altLang="en-US" sz="1600" dirty="0" smtClean="0">
                <a:solidFill>
                  <a:schemeClr val="bg2">
                    <a:lumMod val="25000"/>
                  </a:schemeClr>
                </a:solidFill>
                <a:latin typeface="+mn-ea"/>
                <a:cs typeface="Times New Roman" panose="02020603050405020304" pitchFamily="18" charset="0"/>
              </a:rPr>
              <a:t> </a:t>
            </a:r>
            <a:r>
              <a:rPr lang="en-US" altLang="zh-CN" sz="1600" dirty="0" smtClean="0">
                <a:solidFill>
                  <a:schemeClr val="bg2">
                    <a:lumMod val="25000"/>
                  </a:schemeClr>
                </a:solidFill>
                <a:latin typeface="+mn-ea"/>
                <a:cs typeface="Times New Roman" panose="02020603050405020304" pitchFamily="18" charset="0"/>
              </a:rPr>
              <a:t>2019</a:t>
            </a:r>
            <a:endParaRPr lang="en-US" altLang="zh-CN" sz="1600" dirty="0">
              <a:solidFill>
                <a:schemeClr val="bg2">
                  <a:lumMod val="25000"/>
                </a:schemeClr>
              </a:solidFill>
              <a:latin typeface="+mn-ea"/>
              <a:cs typeface="Times New Roman" panose="02020603050405020304" pitchFamily="18" charset="0"/>
            </a:endParaRPr>
          </a:p>
          <a:p>
            <a:pPr marL="285750" indent="-285750">
              <a:buFont typeface="Arial"/>
              <a:buChar char="•"/>
            </a:pPr>
            <a:r>
              <a:rPr lang="en-US" altLang="zh-CN" sz="1600" dirty="0">
                <a:solidFill>
                  <a:schemeClr val="bg2">
                    <a:lumMod val="25000"/>
                  </a:schemeClr>
                </a:solidFill>
                <a:latin typeface="+mn-ea"/>
                <a:cs typeface="Times New Roman" panose="02020603050405020304" pitchFamily="18" charset="0"/>
              </a:rPr>
              <a:t>An open access, peer- reviewed online </a:t>
            </a:r>
            <a:r>
              <a:rPr lang="en-US" altLang="zh-CN" sz="1600" dirty="0" smtClean="0">
                <a:solidFill>
                  <a:schemeClr val="bg2">
                    <a:lumMod val="25000"/>
                  </a:schemeClr>
                </a:solidFill>
                <a:latin typeface="+mn-ea"/>
                <a:cs typeface="Times New Roman" panose="02020603050405020304" pitchFamily="18" charset="0"/>
              </a:rPr>
              <a:t>journal</a:t>
            </a:r>
            <a:endParaRPr lang="en-US" altLang="zh-CN" sz="1600" dirty="0">
              <a:solidFill>
                <a:schemeClr val="bg2">
                  <a:lumMod val="25000"/>
                </a:schemeClr>
              </a:solidFill>
              <a:latin typeface="+mn-ea"/>
              <a:cs typeface="Times New Roman" panose="02020603050405020304" pitchFamily="18" charset="0"/>
            </a:endParaRPr>
          </a:p>
          <a:p>
            <a:pPr marL="285750" indent="-285750">
              <a:buFont typeface="Arial"/>
              <a:buChar char="•"/>
            </a:pPr>
            <a:r>
              <a:rPr lang="en-US" altLang="zh-CN" sz="1600" dirty="0" smtClean="0">
                <a:solidFill>
                  <a:schemeClr val="bg2">
                    <a:lumMod val="25000"/>
                  </a:schemeClr>
                </a:solidFill>
                <a:latin typeface="+mn-ea"/>
                <a:cs typeface="Times New Roman" panose="02020603050405020304" pitchFamily="18" charset="0"/>
              </a:rPr>
              <a:t>The Official </a:t>
            </a:r>
            <a:r>
              <a:rPr lang="en-US" altLang="zh-CN" sz="1600" dirty="0">
                <a:solidFill>
                  <a:schemeClr val="bg2">
                    <a:lumMod val="25000"/>
                  </a:schemeClr>
                </a:solidFill>
                <a:latin typeface="+mn-ea"/>
                <a:cs typeface="Times New Roman" panose="02020603050405020304" pitchFamily="18" charset="0"/>
              </a:rPr>
              <a:t>Publication of the Department of Thoracic Surgery, Shanghai Pulmonary </a:t>
            </a:r>
            <a:r>
              <a:rPr lang="en-US" altLang="zh-CN" sz="1600" dirty="0" smtClean="0">
                <a:solidFill>
                  <a:schemeClr val="bg2">
                    <a:lumMod val="25000"/>
                  </a:schemeClr>
                </a:solidFill>
                <a:latin typeface="+mn-ea"/>
                <a:cs typeface="Times New Roman" panose="02020603050405020304" pitchFamily="18" charset="0"/>
              </a:rPr>
              <a:t>Hospital</a:t>
            </a:r>
          </a:p>
          <a:p>
            <a:pPr marL="285750" indent="-285750">
              <a:buFont typeface="Arial"/>
              <a:buChar char="•"/>
            </a:pPr>
            <a:endParaRPr lang="en-US" altLang="zh-CN" sz="1600" dirty="0">
              <a:solidFill>
                <a:schemeClr val="bg2">
                  <a:lumMod val="25000"/>
                </a:schemeClr>
              </a:solidFill>
              <a:latin typeface="+mn-ea"/>
              <a:cs typeface="Times New Roman" panose="02020603050405020304" pitchFamily="18" charset="0"/>
            </a:endParaRPr>
          </a:p>
          <a:p>
            <a:pPr marL="285750" indent="-285750">
              <a:buFont typeface="Arial"/>
              <a:buChar char="•"/>
            </a:pPr>
            <a:r>
              <a:rPr lang="zh-CN" altLang="zh-CN" sz="1600" dirty="0" smtClean="0">
                <a:solidFill>
                  <a:schemeClr val="bg2">
                    <a:lumMod val="25000"/>
                  </a:schemeClr>
                </a:solidFill>
              </a:rPr>
              <a:t>F</a:t>
            </a:r>
            <a:r>
              <a:rPr lang="en-US" altLang="zh-CN" sz="1600" dirty="0" err="1" smtClean="0">
                <a:solidFill>
                  <a:schemeClr val="bg2">
                    <a:lumMod val="25000"/>
                  </a:schemeClr>
                </a:solidFill>
              </a:rPr>
              <a:t>ocus</a:t>
            </a:r>
            <a:r>
              <a:rPr lang="en-US" altLang="zh-CN" sz="1600" dirty="0" smtClean="0">
                <a:solidFill>
                  <a:schemeClr val="bg2">
                    <a:lumMod val="25000"/>
                  </a:schemeClr>
                </a:solidFill>
              </a:rPr>
              <a:t> on </a:t>
            </a:r>
            <a:r>
              <a:rPr lang="en-US" altLang="zh-CN" sz="1600" dirty="0">
                <a:solidFill>
                  <a:schemeClr val="bg2">
                    <a:lumMod val="25000"/>
                  </a:schemeClr>
                </a:solidFill>
              </a:rPr>
              <a:t>current </a:t>
            </a:r>
            <a:r>
              <a:rPr lang="en-US" altLang="zh-CN" sz="1600" dirty="0" smtClean="0">
                <a:solidFill>
                  <a:schemeClr val="bg2">
                    <a:lumMod val="25000"/>
                  </a:schemeClr>
                </a:solidFill>
              </a:rPr>
              <a:t>challenges, controversial issues and unresolved situations of thoracic surgery</a:t>
            </a:r>
          </a:p>
          <a:p>
            <a:pPr marL="285750" indent="-285750">
              <a:buFont typeface="Arial"/>
              <a:buChar char="•"/>
            </a:pPr>
            <a:r>
              <a:rPr lang="zh-CN" altLang="zh-CN" sz="1600" dirty="0" smtClean="0">
                <a:solidFill>
                  <a:schemeClr val="bg2">
                    <a:lumMod val="25000"/>
                  </a:schemeClr>
                </a:solidFill>
              </a:rPr>
              <a:t>E</a:t>
            </a:r>
            <a:r>
              <a:rPr lang="en-US" altLang="zh-CN" sz="1600" dirty="0" err="1" smtClean="0">
                <a:solidFill>
                  <a:schemeClr val="bg2">
                    <a:lumMod val="25000"/>
                  </a:schemeClr>
                </a:solidFill>
              </a:rPr>
              <a:t>ncourage</a:t>
            </a:r>
            <a:r>
              <a:rPr lang="en-US" altLang="zh-CN" sz="1600" dirty="0" smtClean="0">
                <a:solidFill>
                  <a:schemeClr val="bg2">
                    <a:lumMod val="25000"/>
                  </a:schemeClr>
                </a:solidFill>
              </a:rPr>
              <a:t> </a:t>
            </a:r>
            <a:r>
              <a:rPr lang="en-US" altLang="zh-CN" sz="1600" dirty="0">
                <a:solidFill>
                  <a:schemeClr val="bg2">
                    <a:lumMod val="25000"/>
                  </a:schemeClr>
                </a:solidFill>
              </a:rPr>
              <a:t>innovations also from related specialties such as pulmonary medicine, transplantation, anesthesiology, pathology, imaging, biology, critical care medicine, and nursing</a:t>
            </a:r>
            <a:r>
              <a:rPr lang="en-US" altLang="zh-CN" sz="1600" dirty="0" smtClean="0">
                <a:solidFill>
                  <a:schemeClr val="bg2">
                    <a:lumMod val="25000"/>
                  </a:schemeClr>
                </a:solidFill>
              </a:rPr>
              <a:t>.</a:t>
            </a:r>
          </a:p>
          <a:p>
            <a:pPr marL="285750" indent="-285750">
              <a:buFont typeface="Arial"/>
              <a:buChar char="•"/>
            </a:pPr>
            <a:r>
              <a:rPr lang="en-US" altLang="zh-CN" sz="1600" dirty="0" smtClean="0">
                <a:solidFill>
                  <a:schemeClr val="bg2">
                    <a:lumMod val="25000"/>
                  </a:schemeClr>
                </a:solidFill>
              </a:rPr>
              <a:t>Try </a:t>
            </a:r>
            <a:r>
              <a:rPr lang="en-US" altLang="zh-CN" sz="1600" dirty="0">
                <a:solidFill>
                  <a:schemeClr val="bg2">
                    <a:lumMod val="25000"/>
                  </a:schemeClr>
                </a:solidFill>
              </a:rPr>
              <a:t>to present similarities and differences in how different parts of the world manage these problems</a:t>
            </a:r>
            <a:r>
              <a:rPr lang="en-US" altLang="zh-CN" sz="1600" dirty="0" smtClean="0">
                <a:solidFill>
                  <a:schemeClr val="bg2">
                    <a:lumMod val="25000"/>
                  </a:schemeClr>
                </a:solidFill>
              </a:rPr>
              <a:t>.</a:t>
            </a:r>
            <a:endParaRPr lang="zh-CN" altLang="zh-CN" sz="1600" dirty="0">
              <a:solidFill>
                <a:schemeClr val="bg2">
                  <a:lumMod val="25000"/>
                </a:schemeClr>
              </a:solidFill>
            </a:endParaRPr>
          </a:p>
        </p:txBody>
      </p:sp>
      <p:pic>
        <p:nvPicPr>
          <p:cNvPr id="6" name="图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60346" y="2164722"/>
            <a:ext cx="2326463" cy="3047667"/>
          </a:xfrm>
          <a:prstGeom prst="rect">
            <a:avLst/>
          </a:prstGeom>
        </p:spPr>
      </p:pic>
    </p:spTree>
    <p:extLst>
      <p:ext uri="{BB962C8B-B14F-4D97-AF65-F5344CB8AC3E}">
        <p14:creationId xmlns:p14="http://schemas.microsoft.com/office/powerpoint/2010/main" val="38151416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8599" y="1419266"/>
            <a:ext cx="2273379" cy="369332"/>
          </a:xfrm>
          <a:prstGeom prst="rect">
            <a:avLst/>
          </a:prstGeom>
        </p:spPr>
        <p:txBody>
          <a:bodyPr wrap="none">
            <a:spAutoFit/>
          </a:bodyPr>
          <a:lstStyle/>
          <a:p>
            <a:r>
              <a:rPr kumimoji="1" lang="en-US" altLang="zh-CN" b="1" dirty="0" smtClean="0">
                <a:solidFill>
                  <a:schemeClr val="bg2">
                    <a:lumMod val="25000"/>
                  </a:schemeClr>
                </a:solidFill>
              </a:rPr>
              <a:t>1. Basic </a:t>
            </a:r>
            <a:r>
              <a:rPr kumimoji="1" lang="en-US" altLang="zh-CN" b="1" dirty="0">
                <a:solidFill>
                  <a:schemeClr val="bg2">
                    <a:lumMod val="25000"/>
                  </a:schemeClr>
                </a:solidFill>
              </a:rPr>
              <a:t>Information</a:t>
            </a:r>
            <a:endParaRPr lang="zh-CN" altLang="en-US" b="1" dirty="0">
              <a:solidFill>
                <a:schemeClr val="bg2">
                  <a:lumMod val="25000"/>
                </a:schemeClr>
              </a:solidFill>
            </a:endParaRPr>
          </a:p>
        </p:txBody>
      </p:sp>
      <p:pic>
        <p:nvPicPr>
          <p:cNvPr id="10" name="图片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37818"/>
            <a:ext cx="12192000" cy="3447091"/>
          </a:xfrm>
          <a:prstGeom prst="rect">
            <a:avLst/>
          </a:prstGeom>
        </p:spPr>
      </p:pic>
    </p:spTree>
    <p:extLst>
      <p:ext uri="{BB962C8B-B14F-4D97-AF65-F5344CB8AC3E}">
        <p14:creationId xmlns:p14="http://schemas.microsoft.com/office/powerpoint/2010/main" val="22886376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822339" y="4527214"/>
            <a:ext cx="4045576" cy="830997"/>
          </a:xfrm>
          <a:prstGeom prst="rect">
            <a:avLst/>
          </a:prstGeom>
        </p:spPr>
        <p:txBody>
          <a:bodyPr wrap="square">
            <a:spAutoFit/>
          </a:bodyPr>
          <a:lstStyle/>
          <a:p>
            <a:r>
              <a:rPr lang="en-US" altLang="zh-CN" sz="1600" dirty="0" err="1"/>
              <a:t>Gening</a:t>
            </a:r>
            <a:r>
              <a:rPr lang="en-US" altLang="zh-CN" sz="1600" dirty="0"/>
              <a:t> Jiang, MD</a:t>
            </a:r>
          </a:p>
          <a:p>
            <a:r>
              <a:rPr lang="en-US" altLang="zh-CN" sz="1600" dirty="0"/>
              <a:t>Co-Editor-in-Chief, </a:t>
            </a:r>
            <a:endParaRPr lang="en-US" altLang="zh-CN" sz="1600" dirty="0" smtClean="0"/>
          </a:p>
          <a:p>
            <a:r>
              <a:rPr lang="en-US" altLang="zh-CN" sz="1600" dirty="0" smtClean="0"/>
              <a:t>Current </a:t>
            </a:r>
            <a:r>
              <a:rPr lang="en-US" altLang="zh-CN" sz="1600" dirty="0"/>
              <a:t>Challenges in Thoracic </a:t>
            </a:r>
            <a:r>
              <a:rPr lang="en-US" altLang="zh-CN" sz="1600" dirty="0" smtClean="0"/>
              <a:t>Surgery</a:t>
            </a:r>
            <a:endParaRPr lang="en-US" altLang="zh-CN" sz="1600" dirty="0"/>
          </a:p>
        </p:txBody>
      </p:sp>
      <p:sp>
        <p:nvSpPr>
          <p:cNvPr id="4" name="矩形 3"/>
          <p:cNvSpPr/>
          <p:nvPr/>
        </p:nvSpPr>
        <p:spPr>
          <a:xfrm>
            <a:off x="6216904" y="4508591"/>
            <a:ext cx="4049387" cy="830997"/>
          </a:xfrm>
          <a:prstGeom prst="rect">
            <a:avLst/>
          </a:prstGeom>
        </p:spPr>
        <p:txBody>
          <a:bodyPr wrap="square">
            <a:spAutoFit/>
          </a:bodyPr>
          <a:lstStyle/>
          <a:p>
            <a:r>
              <a:rPr lang="en-US" altLang="zh-CN" sz="1600" dirty="0"/>
              <a:t>Douglas J. </a:t>
            </a:r>
            <a:r>
              <a:rPr lang="en-US" altLang="zh-CN" sz="1600" dirty="0" err="1"/>
              <a:t>Mathisen</a:t>
            </a:r>
            <a:r>
              <a:rPr lang="en-US" altLang="zh-CN" sz="1600" dirty="0"/>
              <a:t>, MD</a:t>
            </a:r>
          </a:p>
          <a:p>
            <a:r>
              <a:rPr lang="en-US" altLang="zh-CN" sz="1600" dirty="0"/>
              <a:t>Co-Editor-in-Chief, </a:t>
            </a:r>
            <a:endParaRPr lang="en-US" altLang="zh-CN" sz="1600" dirty="0" smtClean="0"/>
          </a:p>
          <a:p>
            <a:r>
              <a:rPr lang="en-US" altLang="zh-CN" sz="1600" dirty="0" smtClean="0"/>
              <a:t>Current </a:t>
            </a:r>
            <a:r>
              <a:rPr lang="en-US" altLang="zh-CN" sz="1600" dirty="0"/>
              <a:t>Challenges in Thoracic </a:t>
            </a:r>
            <a:r>
              <a:rPr lang="en-US" altLang="zh-CN" sz="1600" dirty="0" smtClean="0"/>
              <a:t>Surgery</a:t>
            </a:r>
            <a:endParaRPr lang="en-US" altLang="zh-CN" sz="1600" dirty="0"/>
          </a:p>
        </p:txBody>
      </p:sp>
      <p:sp>
        <p:nvSpPr>
          <p:cNvPr id="5" name="矩形 4"/>
          <p:cNvSpPr/>
          <p:nvPr/>
        </p:nvSpPr>
        <p:spPr>
          <a:xfrm>
            <a:off x="1618936" y="1876694"/>
            <a:ext cx="8789659" cy="1938992"/>
          </a:xfrm>
          <a:prstGeom prst="rect">
            <a:avLst/>
          </a:prstGeom>
        </p:spPr>
        <p:txBody>
          <a:bodyPr wrap="square">
            <a:spAutoFit/>
          </a:bodyPr>
          <a:lstStyle/>
          <a:p>
            <a:r>
              <a:rPr lang="en-US" altLang="zh-CN" sz="2000" i="1" dirty="0">
                <a:latin typeface="Times New Roman"/>
                <a:cs typeface="Times New Roman"/>
              </a:rPr>
              <a:t>“We would like to express our heartfelt appreciation to all the editorial board members, </a:t>
            </a:r>
            <a:r>
              <a:rPr lang="en-US" altLang="zh-CN" sz="2000" i="1" dirty="0" smtClean="0">
                <a:latin typeface="Times New Roman"/>
                <a:cs typeface="Times New Roman"/>
              </a:rPr>
              <a:t>guest editors, authors</a:t>
            </a:r>
            <a:r>
              <a:rPr lang="en-US" altLang="zh-CN" sz="2000" i="1" dirty="0">
                <a:latin typeface="Times New Roman"/>
                <a:cs typeface="Times New Roman"/>
              </a:rPr>
              <a:t>, reviewers and readers for </a:t>
            </a:r>
            <a:r>
              <a:rPr lang="en-US" altLang="zh-CN" sz="2000" i="1" dirty="0" smtClean="0">
                <a:latin typeface="Times New Roman"/>
                <a:cs typeface="Times New Roman"/>
              </a:rPr>
              <a:t>your</a:t>
            </a:r>
            <a:r>
              <a:rPr lang="zh-CN" altLang="en-US" sz="2000" i="1" dirty="0" smtClean="0">
                <a:latin typeface="Times New Roman"/>
                <a:cs typeface="Times New Roman"/>
              </a:rPr>
              <a:t> </a:t>
            </a:r>
            <a:r>
              <a:rPr lang="en-US" altLang="zh-CN" sz="2000" i="1" dirty="0" smtClean="0">
                <a:latin typeface="Times New Roman"/>
                <a:cs typeface="Times New Roman"/>
              </a:rPr>
              <a:t>precious </a:t>
            </a:r>
            <a:r>
              <a:rPr lang="en-US" altLang="zh-CN" sz="2000" i="1" dirty="0">
                <a:latin typeface="Times New Roman"/>
                <a:cs typeface="Times New Roman"/>
              </a:rPr>
              <a:t>support and contributions to the journal at its initial challenging period of </a:t>
            </a:r>
            <a:r>
              <a:rPr lang="en-US" altLang="zh-CN" sz="2000" i="1" dirty="0" smtClean="0">
                <a:latin typeface="Times New Roman"/>
                <a:cs typeface="Times New Roman"/>
              </a:rPr>
              <a:t>establishment</a:t>
            </a:r>
            <a:r>
              <a:rPr lang="en-US" altLang="zh-CN" sz="2000" i="1" dirty="0">
                <a:latin typeface="Times New Roman"/>
                <a:cs typeface="Times New Roman"/>
              </a:rPr>
              <a:t> </a:t>
            </a:r>
            <a:r>
              <a:rPr lang="en-US" altLang="zh-CN" sz="2000" i="1" dirty="0" smtClean="0">
                <a:latin typeface="Times New Roman"/>
                <a:cs typeface="Times New Roman"/>
              </a:rPr>
              <a:t>in 2019. We would look forward </a:t>
            </a:r>
            <a:r>
              <a:rPr lang="en-US" altLang="zh-CN" sz="2000" i="1" dirty="0">
                <a:latin typeface="Times New Roman"/>
                <a:cs typeface="Times New Roman"/>
              </a:rPr>
              <a:t>to </a:t>
            </a:r>
            <a:r>
              <a:rPr lang="zh-CN" altLang="zh-CN" sz="2000" i="1" dirty="0" smtClean="0">
                <a:latin typeface="Times New Roman"/>
                <a:cs typeface="Times New Roman"/>
              </a:rPr>
              <a:t>y</a:t>
            </a:r>
            <a:r>
              <a:rPr lang="en-US" altLang="zh-CN" sz="2000" i="1" dirty="0" smtClean="0">
                <a:latin typeface="Times New Roman"/>
                <a:cs typeface="Times New Roman"/>
              </a:rPr>
              <a:t>our joint efforts </a:t>
            </a:r>
            <a:r>
              <a:rPr lang="en-US" altLang="zh-CN" sz="2000" i="1" dirty="0">
                <a:latin typeface="Times New Roman"/>
                <a:cs typeface="Times New Roman"/>
              </a:rPr>
              <a:t>on the platform of CCTS to expand the boundaries in thoracic surgery and improve the quality and safety of surgery for patients, and encourage </a:t>
            </a:r>
            <a:r>
              <a:rPr lang="en-US" altLang="zh-CN" sz="2000" i="1" dirty="0" smtClean="0">
                <a:latin typeface="Times New Roman"/>
                <a:cs typeface="Times New Roman"/>
              </a:rPr>
              <a:t>innovations.”</a:t>
            </a:r>
            <a:endParaRPr lang="en-US" altLang="zh-CN" sz="2000" i="1" dirty="0">
              <a:latin typeface="Times New Roman"/>
              <a:cs typeface="Times New Roman"/>
            </a:endParaRPr>
          </a:p>
        </p:txBody>
      </p:sp>
    </p:spTree>
    <p:extLst>
      <p:ext uri="{BB962C8B-B14F-4D97-AF65-F5344CB8AC3E}">
        <p14:creationId xmlns:p14="http://schemas.microsoft.com/office/powerpoint/2010/main" val="22886376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803065" y="1496221"/>
            <a:ext cx="3898487" cy="1477328"/>
          </a:xfrm>
          <a:prstGeom prst="rect">
            <a:avLst/>
          </a:prstGeom>
        </p:spPr>
        <p:txBody>
          <a:bodyPr wrap="square">
            <a:spAutoFit/>
          </a:bodyPr>
          <a:lstStyle/>
          <a:p>
            <a:pPr>
              <a:lnSpc>
                <a:spcPct val="150000"/>
              </a:lnSpc>
            </a:pPr>
            <a:r>
              <a:rPr lang="en-US" altLang="zh-CN" sz="1200" dirty="0"/>
              <a:t>Total: </a:t>
            </a:r>
            <a:r>
              <a:rPr lang="en-US" altLang="zh-CN" sz="1200" dirty="0" smtClean="0"/>
              <a:t>86 </a:t>
            </a:r>
            <a:r>
              <a:rPr lang="en-US" altLang="zh-CN" sz="1200" dirty="0"/>
              <a:t>members from 13 countries</a:t>
            </a:r>
            <a:endParaRPr lang="zh-CN" altLang="zh-CN" sz="1200" dirty="0"/>
          </a:p>
          <a:p>
            <a:pPr>
              <a:lnSpc>
                <a:spcPct val="150000"/>
              </a:lnSpc>
            </a:pPr>
            <a:r>
              <a:rPr lang="en-US" altLang="zh-CN" sz="1200" dirty="0"/>
              <a:t>Editors-in-Chief: 2</a:t>
            </a:r>
            <a:endParaRPr lang="zh-CN" altLang="zh-CN" sz="1200" dirty="0"/>
          </a:p>
          <a:p>
            <a:pPr>
              <a:lnSpc>
                <a:spcPct val="150000"/>
              </a:lnSpc>
            </a:pPr>
            <a:r>
              <a:rPr lang="en-US" altLang="zh-CN" sz="1200" dirty="0"/>
              <a:t>Associate Editors-in-Chief: 2</a:t>
            </a:r>
            <a:endParaRPr lang="zh-CN" altLang="zh-CN" sz="1200" dirty="0"/>
          </a:p>
          <a:p>
            <a:pPr>
              <a:lnSpc>
                <a:spcPct val="150000"/>
              </a:lnSpc>
            </a:pPr>
            <a:r>
              <a:rPr lang="en-US" altLang="zh-CN" sz="1200" dirty="0"/>
              <a:t>Associate Editor: 1</a:t>
            </a:r>
            <a:endParaRPr lang="zh-CN" altLang="zh-CN" sz="1200" dirty="0"/>
          </a:p>
          <a:p>
            <a:pPr>
              <a:lnSpc>
                <a:spcPct val="150000"/>
              </a:lnSpc>
            </a:pPr>
            <a:r>
              <a:rPr lang="en-US" altLang="zh-CN" sz="1200" dirty="0"/>
              <a:t>Editorial Board Members: </a:t>
            </a:r>
            <a:r>
              <a:rPr lang="en-US" altLang="zh-CN" sz="1200" dirty="0" smtClean="0"/>
              <a:t>81</a:t>
            </a:r>
            <a:endParaRPr lang="zh-CN" altLang="zh-CN" sz="1200" dirty="0"/>
          </a:p>
        </p:txBody>
      </p:sp>
      <p:graphicFrame>
        <p:nvGraphicFramePr>
          <p:cNvPr id="3" name="图表 2"/>
          <p:cNvGraphicFramePr>
            <a:graphicFrameLocks/>
          </p:cNvGraphicFramePr>
          <p:nvPr>
            <p:extLst>
              <p:ext uri="{D42A27DB-BD31-4B8C-83A1-F6EECF244321}">
                <p14:modId xmlns:p14="http://schemas.microsoft.com/office/powerpoint/2010/main" val="1550066150"/>
              </p:ext>
            </p:extLst>
          </p:nvPr>
        </p:nvGraphicFramePr>
        <p:xfrm>
          <a:off x="772326" y="2330045"/>
          <a:ext cx="6439562" cy="4681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1550066150"/>
              </p:ext>
            </p:extLst>
          </p:nvPr>
        </p:nvGraphicFramePr>
        <p:xfrm>
          <a:off x="7803065" y="3433353"/>
          <a:ext cx="2127766" cy="2825154"/>
        </p:xfrm>
        <a:graphic>
          <a:graphicData uri="http://schemas.openxmlformats.org/drawingml/2006/table">
            <a:tbl>
              <a:tblPr>
                <a:tableStyleId>{2D5ABB26-0587-4C30-8999-92F81FD0307C}</a:tableStyleId>
              </a:tblPr>
              <a:tblGrid>
                <a:gridCol w="1063883"/>
                <a:gridCol w="1063883"/>
              </a:tblGrid>
              <a:tr h="282614">
                <a:tc>
                  <a:txBody>
                    <a:bodyPr/>
                    <a:lstStyle/>
                    <a:p>
                      <a:pPr algn="ctr" fontAlgn="b"/>
                      <a:r>
                        <a:rPr lang="zh-CN" altLang="zh-CN" sz="1200" b="1" u="none" strike="noStrike" dirty="0" smtClean="0">
                          <a:effectLst/>
                        </a:rPr>
                        <a:t>C</a:t>
                      </a:r>
                      <a:r>
                        <a:rPr lang="en-US" altLang="zh-CN" sz="1200" b="1" u="none" strike="noStrike" dirty="0" err="1" smtClean="0">
                          <a:effectLst/>
                        </a:rPr>
                        <a:t>ountry</a:t>
                      </a:r>
                      <a:endParaRPr lang="en-US" sz="1200" b="1" i="0" u="none" strike="noStrike" dirty="0">
                        <a:solidFill>
                          <a:srgbClr val="000000"/>
                        </a:solidFill>
                        <a:effectLst/>
                        <a:latin typeface="宋体"/>
                      </a:endParaRPr>
                    </a:p>
                  </a:txBody>
                  <a:tcPr marL="12700" marR="12700" marT="12700" marB="0" anchor="ctr"/>
                </a:tc>
                <a:tc>
                  <a:txBody>
                    <a:bodyPr/>
                    <a:lstStyle/>
                    <a:p>
                      <a:pPr algn="ctr" fontAlgn="b"/>
                      <a:r>
                        <a:rPr lang="en-US" altLang="zh-CN" sz="1200" b="1" u="none" strike="noStrike" dirty="0" smtClean="0">
                          <a:effectLst/>
                        </a:rPr>
                        <a:t>Number</a:t>
                      </a:r>
                      <a:endParaRPr lang="en-US" altLang="zh-CN" sz="1200" b="1"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dirty="0">
                          <a:effectLst/>
                        </a:rPr>
                        <a:t>USA</a:t>
                      </a:r>
                      <a:endParaRPr lang="en-US" sz="1200" b="0" i="0" u="none" strike="noStrike" dirty="0">
                        <a:solidFill>
                          <a:srgbClr val="000000"/>
                        </a:solidFill>
                        <a:effectLst/>
                        <a:latin typeface="宋体"/>
                      </a:endParaRPr>
                    </a:p>
                  </a:txBody>
                  <a:tcPr marL="12700" marR="12700" marT="12700" marB="0" anchor="ctr"/>
                </a:tc>
                <a:tc>
                  <a:txBody>
                    <a:bodyPr/>
                    <a:lstStyle/>
                    <a:p>
                      <a:pPr algn="ctr" fontAlgn="b"/>
                      <a:r>
                        <a:rPr lang="en-US" altLang="zh-CN" sz="1200" u="none" strike="noStrike" dirty="0">
                          <a:effectLst/>
                        </a:rPr>
                        <a:t>43</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dirty="0">
                          <a:effectLst/>
                        </a:rPr>
                        <a:t>Japan</a:t>
                      </a:r>
                      <a:endParaRPr lang="en-US" sz="1200" b="0" i="0" u="none" strike="noStrike" dirty="0">
                        <a:solidFill>
                          <a:srgbClr val="000000"/>
                        </a:solidFill>
                        <a:effectLst/>
                        <a:latin typeface="Times New Roman"/>
                      </a:endParaRPr>
                    </a:p>
                  </a:txBody>
                  <a:tcPr marL="12700" marR="12700" marT="12700" marB="0" anchor="ctr"/>
                </a:tc>
                <a:tc>
                  <a:txBody>
                    <a:bodyPr/>
                    <a:lstStyle/>
                    <a:p>
                      <a:pPr algn="ctr" fontAlgn="b"/>
                      <a:r>
                        <a:rPr lang="en-US" altLang="zh-CN" sz="1200" u="none" strike="noStrike" dirty="0">
                          <a:effectLst/>
                        </a:rPr>
                        <a:t>9</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Italy</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a:effectLst/>
                        </a:rPr>
                        <a:t>6</a:t>
                      </a:r>
                      <a:endParaRPr lang="en-US" altLang="zh-CN" sz="1200" b="0" i="0" u="none" strike="noStrike">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China</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a:effectLst/>
                        </a:rPr>
                        <a:t>4</a:t>
                      </a:r>
                      <a:endParaRPr lang="en-US" altLang="zh-CN" sz="1200" b="0" i="0" u="none" strike="noStrike">
                        <a:solidFill>
                          <a:srgbClr val="000000"/>
                        </a:solidFill>
                        <a:effectLst/>
                        <a:latin typeface="宋体"/>
                      </a:endParaRPr>
                    </a:p>
                  </a:txBody>
                  <a:tcPr marL="12700" marR="12700" marT="12700" marB="0" anchor="ctr"/>
                </a:tc>
              </a:tr>
              <a:tr h="190500">
                <a:tc>
                  <a:txBody>
                    <a:bodyPr/>
                    <a:lstStyle/>
                    <a:p>
                      <a:pPr algn="ctr" fontAlgn="b"/>
                      <a:r>
                        <a:rPr lang="en-US" sz="1200" u="none" strike="noStrike" dirty="0">
                          <a:effectLst/>
                        </a:rPr>
                        <a:t>UK</a:t>
                      </a:r>
                      <a:endParaRPr lang="en-US" sz="1200" b="0" i="0" u="none" strike="noStrike" dirty="0">
                        <a:solidFill>
                          <a:srgbClr val="000000"/>
                        </a:solidFill>
                        <a:effectLst/>
                        <a:latin typeface="宋体"/>
                      </a:endParaRPr>
                    </a:p>
                  </a:txBody>
                  <a:tcPr marL="12700" marR="12700" marT="12700" marB="0" anchor="ctr"/>
                </a:tc>
                <a:tc>
                  <a:txBody>
                    <a:bodyPr/>
                    <a:lstStyle/>
                    <a:p>
                      <a:pPr algn="ctr" fontAlgn="b"/>
                      <a:r>
                        <a:rPr lang="en-US" altLang="zh-CN" sz="1200" u="none" strike="noStrike" dirty="0">
                          <a:effectLst/>
                        </a:rPr>
                        <a:t>6</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Spain</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dirty="0">
                          <a:effectLst/>
                        </a:rPr>
                        <a:t>4</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Canada</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dirty="0">
                          <a:effectLst/>
                        </a:rPr>
                        <a:t>4</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Turkey</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is-IS" sz="1200" u="none" strike="noStrike" dirty="0">
                          <a:effectLst/>
                        </a:rPr>
                        <a:t>2</a:t>
                      </a:r>
                      <a:endParaRPr lang="is-IS"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Brazil</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is-IS" sz="1200" u="none" strike="noStrike">
                          <a:effectLst/>
                        </a:rPr>
                        <a:t>2</a:t>
                      </a:r>
                      <a:endParaRPr lang="is-IS" sz="1200" b="0" i="0" u="none" strike="noStrike">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Switzerland</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is-IS" sz="1200" u="none" strike="noStrike">
                          <a:effectLst/>
                        </a:rPr>
                        <a:t>2</a:t>
                      </a:r>
                      <a:endParaRPr lang="is-IS" sz="1200" b="0" i="0" u="none" strike="noStrike">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Germany</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is-IS" sz="1200" u="none" strike="noStrike">
                          <a:effectLst/>
                        </a:rPr>
                        <a:t>2</a:t>
                      </a:r>
                      <a:endParaRPr lang="is-IS" sz="1200" b="0" i="0" u="none" strike="noStrike">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France</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dirty="0">
                          <a:effectLst/>
                        </a:rPr>
                        <a:t>1</a:t>
                      </a:r>
                      <a:endParaRPr lang="en-US" altLang="zh-CN" sz="1200" b="0" i="0" u="none" strike="noStrike" dirty="0">
                        <a:solidFill>
                          <a:srgbClr val="000000"/>
                        </a:solidFill>
                        <a:effectLst/>
                        <a:latin typeface="宋体"/>
                      </a:endParaRPr>
                    </a:p>
                  </a:txBody>
                  <a:tcPr marL="12700" marR="12700" marT="12700" marB="0" anchor="ctr"/>
                </a:tc>
              </a:tr>
              <a:tr h="190500">
                <a:tc>
                  <a:txBody>
                    <a:bodyPr/>
                    <a:lstStyle/>
                    <a:p>
                      <a:pPr algn="ctr" fontAlgn="b"/>
                      <a:r>
                        <a:rPr lang="en-US" sz="1200" u="none" strike="noStrike">
                          <a:effectLst/>
                        </a:rPr>
                        <a:t>Argentina</a:t>
                      </a:r>
                      <a:endParaRPr lang="en-US" sz="1200" b="0" i="0" u="none" strike="noStrike">
                        <a:solidFill>
                          <a:srgbClr val="000000"/>
                        </a:solidFill>
                        <a:effectLst/>
                        <a:latin typeface="Times New Roman"/>
                      </a:endParaRPr>
                    </a:p>
                  </a:txBody>
                  <a:tcPr marL="12700" marR="12700" marT="12700" marB="0" anchor="ctr"/>
                </a:tc>
                <a:tc>
                  <a:txBody>
                    <a:bodyPr/>
                    <a:lstStyle/>
                    <a:p>
                      <a:pPr algn="ctr" fontAlgn="b"/>
                      <a:r>
                        <a:rPr lang="en-US" altLang="zh-CN" sz="1200" u="none" strike="noStrike" dirty="0">
                          <a:effectLst/>
                        </a:rPr>
                        <a:t>1</a:t>
                      </a:r>
                      <a:endParaRPr lang="en-US" altLang="zh-CN" sz="1200" b="0" i="0" u="none" strike="noStrike" dirty="0">
                        <a:solidFill>
                          <a:srgbClr val="000000"/>
                        </a:solidFill>
                        <a:effectLst/>
                        <a:latin typeface="宋体"/>
                      </a:endParaRPr>
                    </a:p>
                  </a:txBody>
                  <a:tcPr marL="12700" marR="12700" marT="12700" marB="0" anchor="ctr"/>
                </a:tc>
              </a:tr>
            </a:tbl>
          </a:graphicData>
        </a:graphic>
      </p:graphicFrame>
      <p:sp>
        <p:nvSpPr>
          <p:cNvPr id="6" name="矩形 5"/>
          <p:cNvSpPr/>
          <p:nvPr/>
        </p:nvSpPr>
        <p:spPr>
          <a:xfrm>
            <a:off x="772326" y="1265219"/>
            <a:ext cx="6263854" cy="369332"/>
          </a:xfrm>
          <a:prstGeom prst="rect">
            <a:avLst/>
          </a:prstGeom>
        </p:spPr>
        <p:txBody>
          <a:bodyPr wrap="none">
            <a:spAutoFit/>
          </a:bodyPr>
          <a:lstStyle/>
          <a:p>
            <a:r>
              <a:rPr kumimoji="1" lang="en-US" altLang="zh-CN" b="1" dirty="0"/>
              <a:t>2</a:t>
            </a:r>
            <a:r>
              <a:rPr kumimoji="1" lang="en-US" altLang="zh-CN" b="1" dirty="0" smtClean="0"/>
              <a:t>. International</a:t>
            </a:r>
            <a:r>
              <a:rPr lang="en-US" altLang="zh-CN" b="1" dirty="0" smtClean="0"/>
              <a:t> </a:t>
            </a:r>
            <a:r>
              <a:rPr lang="en-US" altLang="zh-CN" b="1" dirty="0"/>
              <a:t>Distribution of Editorial Board Members</a:t>
            </a:r>
            <a:endParaRPr lang="zh-CN" altLang="en-US" b="1" dirty="0"/>
          </a:p>
        </p:txBody>
      </p:sp>
      <p:sp>
        <p:nvSpPr>
          <p:cNvPr id="7" name="矩形 6"/>
          <p:cNvSpPr/>
          <p:nvPr/>
        </p:nvSpPr>
        <p:spPr>
          <a:xfrm>
            <a:off x="1120290" y="1778267"/>
            <a:ext cx="6906510" cy="307777"/>
          </a:xfrm>
          <a:prstGeom prst="rect">
            <a:avLst/>
          </a:prstGeom>
        </p:spPr>
        <p:txBody>
          <a:bodyPr wrap="square">
            <a:spAutoFit/>
          </a:bodyPr>
          <a:lstStyle/>
          <a:p>
            <a:r>
              <a:rPr lang="en-US" altLang="zh-CN" sz="1400" dirty="0"/>
              <a:t>% of total: 100% </a:t>
            </a:r>
            <a:r>
              <a:rPr lang="en-US" altLang="zh-CN" sz="1400" dirty="0" smtClean="0"/>
              <a:t>(86 Editorial Board Members </a:t>
            </a:r>
            <a:r>
              <a:rPr lang="en-US" altLang="zh-CN" sz="1400" dirty="0"/>
              <a:t>from </a:t>
            </a:r>
            <a:r>
              <a:rPr lang="en-US" altLang="zh-CN" sz="1400" dirty="0" smtClean="0"/>
              <a:t>13 </a:t>
            </a:r>
            <a:r>
              <a:rPr lang="en-US" altLang="zh-CN" sz="1400" dirty="0"/>
              <a:t>countries)</a:t>
            </a:r>
          </a:p>
        </p:txBody>
      </p:sp>
    </p:spTree>
    <p:extLst>
      <p:ext uri="{BB962C8B-B14F-4D97-AF65-F5344CB8AC3E}">
        <p14:creationId xmlns:p14="http://schemas.microsoft.com/office/powerpoint/2010/main" val="22886376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a:graphicFrameLocks/>
          </p:cNvGraphicFramePr>
          <p:nvPr>
            <p:extLst>
              <p:ext uri="{D42A27DB-BD31-4B8C-83A1-F6EECF244321}">
                <p14:modId xmlns:p14="http://schemas.microsoft.com/office/powerpoint/2010/main" val="1757222410"/>
              </p:ext>
            </p:extLst>
          </p:nvPr>
        </p:nvGraphicFramePr>
        <p:xfrm>
          <a:off x="661052" y="2435196"/>
          <a:ext cx="6612940" cy="4425338"/>
        </p:xfrm>
        <a:graphic>
          <a:graphicData uri="http://schemas.openxmlformats.org/drawingml/2006/chart">
            <c:chart xmlns:c="http://schemas.openxmlformats.org/drawingml/2006/chart" xmlns:r="http://schemas.openxmlformats.org/officeDocument/2006/relationships" r:id="rId2"/>
          </a:graphicData>
        </a:graphic>
      </p:graphicFrame>
      <p:sp>
        <p:nvSpPr>
          <p:cNvPr id="6" name="矩形 5"/>
          <p:cNvSpPr/>
          <p:nvPr/>
        </p:nvSpPr>
        <p:spPr>
          <a:xfrm>
            <a:off x="772326" y="1224267"/>
            <a:ext cx="7386798" cy="338554"/>
          </a:xfrm>
          <a:prstGeom prst="rect">
            <a:avLst/>
          </a:prstGeom>
        </p:spPr>
        <p:txBody>
          <a:bodyPr wrap="square">
            <a:spAutoFit/>
          </a:bodyPr>
          <a:lstStyle/>
          <a:p>
            <a:pPr lvl="0"/>
            <a:r>
              <a:rPr kumimoji="1" lang="en-US" altLang="zh-CN" sz="1600" b="1" dirty="0"/>
              <a:t>3</a:t>
            </a:r>
            <a:r>
              <a:rPr kumimoji="1" lang="en-US" altLang="zh-CN" sz="1600" b="1" dirty="0" smtClean="0"/>
              <a:t>.</a:t>
            </a:r>
            <a:r>
              <a:rPr lang="en-US" altLang="zh-CN" sz="1600" b="1" dirty="0" smtClean="0"/>
              <a:t> </a:t>
            </a:r>
            <a:r>
              <a:rPr lang="en-US" altLang="zh-CN" sz="1600" b="1" dirty="0"/>
              <a:t>Articles Published (2019)  - </a:t>
            </a:r>
            <a:r>
              <a:rPr lang="en-US" altLang="zh-CN" sz="1600" b="1" dirty="0">
                <a:solidFill>
                  <a:schemeClr val="bg1">
                    <a:lumMod val="50000"/>
                  </a:schemeClr>
                </a:solidFill>
              </a:rPr>
              <a:t>The Proportion of </a:t>
            </a:r>
            <a:r>
              <a:rPr lang="en-US" altLang="zh-CN" sz="1600" b="1" dirty="0" smtClean="0">
                <a:solidFill>
                  <a:schemeClr val="bg1">
                    <a:lumMod val="50000"/>
                  </a:schemeClr>
                </a:solidFill>
              </a:rPr>
              <a:t>Different </a:t>
            </a:r>
            <a:r>
              <a:rPr lang="en-US" altLang="zh-CN" sz="1600" b="1" dirty="0">
                <a:solidFill>
                  <a:schemeClr val="bg1">
                    <a:lumMod val="50000"/>
                  </a:schemeClr>
                </a:solidFill>
              </a:rPr>
              <a:t>Article </a:t>
            </a:r>
            <a:r>
              <a:rPr lang="en-US" altLang="zh-CN" sz="1600" b="1" dirty="0" smtClean="0">
                <a:solidFill>
                  <a:schemeClr val="bg1">
                    <a:lumMod val="50000"/>
                  </a:schemeClr>
                </a:solidFill>
              </a:rPr>
              <a:t>Types</a:t>
            </a:r>
            <a:endParaRPr lang="en-US" altLang="zh-CN" sz="1600" b="1" dirty="0">
              <a:solidFill>
                <a:schemeClr val="bg1">
                  <a:lumMod val="50000"/>
                </a:schemeClr>
              </a:solidFill>
            </a:endParaRPr>
          </a:p>
        </p:txBody>
      </p:sp>
      <p:sp>
        <p:nvSpPr>
          <p:cNvPr id="7" name="矩形 6"/>
          <p:cNvSpPr/>
          <p:nvPr/>
        </p:nvSpPr>
        <p:spPr>
          <a:xfrm>
            <a:off x="986335" y="1707346"/>
            <a:ext cx="4805573" cy="307777"/>
          </a:xfrm>
          <a:prstGeom prst="rect">
            <a:avLst/>
          </a:prstGeom>
        </p:spPr>
        <p:txBody>
          <a:bodyPr wrap="square">
            <a:spAutoFit/>
          </a:bodyPr>
          <a:lstStyle/>
          <a:p>
            <a:r>
              <a:rPr lang="en-US" altLang="zh-CN" sz="1400" dirty="0"/>
              <a:t>% of total: 100% </a:t>
            </a:r>
            <a:r>
              <a:rPr lang="en-US" altLang="zh-CN" sz="1400" dirty="0" smtClean="0"/>
              <a:t>(</a:t>
            </a:r>
            <a:r>
              <a:rPr lang="zh-CN" altLang="zh-CN" sz="1400" dirty="0" smtClean="0"/>
              <a:t>2</a:t>
            </a:r>
            <a:r>
              <a:rPr lang="en-US" altLang="zh-CN" sz="1400" dirty="0"/>
              <a:t>6</a:t>
            </a:r>
            <a:r>
              <a:rPr lang="en-US" altLang="zh-CN" sz="1400" dirty="0" smtClean="0"/>
              <a:t> manuscripts)</a:t>
            </a:r>
            <a:endParaRPr lang="en-US" altLang="zh-CN" sz="1400" dirty="0"/>
          </a:p>
        </p:txBody>
      </p:sp>
      <p:sp>
        <p:nvSpPr>
          <p:cNvPr id="9" name="矩形 8"/>
          <p:cNvSpPr/>
          <p:nvPr/>
        </p:nvSpPr>
        <p:spPr>
          <a:xfrm>
            <a:off x="7680263" y="2064998"/>
            <a:ext cx="3810380" cy="738664"/>
          </a:xfrm>
          <a:prstGeom prst="rect">
            <a:avLst/>
          </a:prstGeom>
        </p:spPr>
        <p:txBody>
          <a:bodyPr wrap="square">
            <a:spAutoFit/>
          </a:bodyPr>
          <a:lstStyle/>
          <a:p>
            <a:pPr>
              <a:lnSpc>
                <a:spcPct val="150000"/>
              </a:lnSpc>
            </a:pPr>
            <a:r>
              <a:rPr lang="en-US" altLang="zh-CN" sz="1400" dirty="0">
                <a:latin typeface="+mn-ea"/>
                <a:cs typeface="Times New Roman"/>
              </a:rPr>
              <a:t>Totally </a:t>
            </a:r>
            <a:r>
              <a:rPr lang="zh-CN" altLang="zh-CN" sz="1400" dirty="0" smtClean="0">
                <a:solidFill>
                  <a:srgbClr val="0000FF"/>
                </a:solidFill>
                <a:latin typeface="+mn-ea"/>
                <a:cs typeface="Times New Roman"/>
              </a:rPr>
              <a:t>2</a:t>
            </a:r>
            <a:r>
              <a:rPr lang="en-US" altLang="zh-CN" sz="1400" dirty="0">
                <a:solidFill>
                  <a:srgbClr val="0000FF"/>
                </a:solidFill>
                <a:latin typeface="+mn-ea"/>
                <a:cs typeface="Times New Roman"/>
              </a:rPr>
              <a:t>6</a:t>
            </a:r>
            <a:r>
              <a:rPr lang="zh-CN" altLang="en-US" sz="1400" smtClean="0">
                <a:latin typeface="+mn-ea"/>
                <a:cs typeface="Times New Roman"/>
              </a:rPr>
              <a:t> </a:t>
            </a:r>
            <a:r>
              <a:rPr lang="en-US" altLang="zh-CN" sz="1400" dirty="0" smtClean="0">
                <a:latin typeface="+mn-ea"/>
                <a:cs typeface="Times New Roman"/>
              </a:rPr>
              <a:t>manuscripts have been </a:t>
            </a:r>
            <a:r>
              <a:rPr lang="en-US" altLang="zh-CN" sz="1400" dirty="0">
                <a:latin typeface="+mn-ea"/>
                <a:cs typeface="Times New Roman"/>
              </a:rPr>
              <a:t>published </a:t>
            </a:r>
            <a:r>
              <a:rPr lang="en-US" altLang="zh-CN" sz="1400" dirty="0" smtClean="0">
                <a:latin typeface="+mn-ea"/>
                <a:cs typeface="Times New Roman"/>
              </a:rPr>
              <a:t>since the launch of journal in March 2019.</a:t>
            </a:r>
            <a:endParaRPr lang="en-US" altLang="zh-CN" sz="1400" dirty="0">
              <a:solidFill>
                <a:srgbClr val="7F7F7F"/>
              </a:solidFill>
              <a:latin typeface="+mn-ea"/>
              <a:cs typeface="Times New Roman"/>
            </a:endParaRPr>
          </a:p>
        </p:txBody>
      </p:sp>
      <p:graphicFrame>
        <p:nvGraphicFramePr>
          <p:cNvPr id="10" name="表格 9"/>
          <p:cNvGraphicFramePr>
            <a:graphicFrameLocks noGrp="1"/>
          </p:cNvGraphicFramePr>
          <p:nvPr>
            <p:extLst>
              <p:ext uri="{D42A27DB-BD31-4B8C-83A1-F6EECF244321}">
                <p14:modId xmlns:p14="http://schemas.microsoft.com/office/powerpoint/2010/main" val="4291420173"/>
              </p:ext>
            </p:extLst>
          </p:nvPr>
        </p:nvGraphicFramePr>
        <p:xfrm>
          <a:off x="7680263" y="3391092"/>
          <a:ext cx="3292537" cy="2513546"/>
        </p:xfrm>
        <a:graphic>
          <a:graphicData uri="http://schemas.openxmlformats.org/drawingml/2006/table">
            <a:tbl>
              <a:tblPr>
                <a:tableStyleId>{2D5ABB26-0587-4C30-8999-92F81FD0307C}</a:tableStyleId>
              </a:tblPr>
              <a:tblGrid>
                <a:gridCol w="2108731"/>
                <a:gridCol w="1183806"/>
              </a:tblGrid>
              <a:tr h="429212">
                <a:tc>
                  <a:txBody>
                    <a:bodyPr/>
                    <a:lstStyle/>
                    <a:p>
                      <a:pPr algn="ctr" fontAlgn="ctr"/>
                      <a:r>
                        <a:rPr lang="en-US" sz="1400" b="1" u="none" strike="noStrike" dirty="0">
                          <a:effectLst/>
                        </a:rPr>
                        <a:t>Article Type</a:t>
                      </a:r>
                      <a:endParaRPr lang="en-US" sz="1400" b="1"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ctr"/>
                      <a:r>
                        <a:rPr lang="en-US" sz="1400" b="1" u="none" strike="noStrike" dirty="0">
                          <a:effectLst/>
                        </a:rPr>
                        <a:t>Number</a:t>
                      </a:r>
                      <a:endParaRPr lang="en-US" sz="1400" b="1" i="0" u="none" strike="noStrike" dirty="0">
                        <a:solidFill>
                          <a:srgbClr val="000000"/>
                        </a:solidFill>
                        <a:effectLst/>
                        <a:latin typeface="+mn-ea"/>
                        <a:ea typeface="+mn-ea"/>
                        <a:cs typeface="Times New Roman"/>
                      </a:endParaRPr>
                    </a:p>
                  </a:txBody>
                  <a:tcPr marL="12700" marR="12700" marT="12700" marB="0" anchor="ctr"/>
                </a:tc>
              </a:tr>
              <a:tr h="297762">
                <a:tc>
                  <a:txBody>
                    <a:bodyPr/>
                    <a:lstStyle/>
                    <a:p>
                      <a:pPr algn="ctr" fontAlgn="ctr"/>
                      <a:r>
                        <a:rPr lang="en-US" sz="1400" u="none" strike="noStrike" dirty="0">
                          <a:effectLst/>
                        </a:rPr>
                        <a:t>Case Report</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smtClean="0">
                          <a:effectLst/>
                        </a:rPr>
                        <a:t>16</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dirty="0">
                          <a:effectLst/>
                        </a:rPr>
                        <a:t>Review Article</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a:effectLst/>
                        </a:rPr>
                        <a:t>4</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dirty="0">
                          <a:effectLst/>
                        </a:rPr>
                        <a:t>Original Article</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is-IS" sz="1400" u="none" strike="noStrike" dirty="0">
                          <a:effectLst/>
                        </a:rPr>
                        <a:t>2</a:t>
                      </a:r>
                      <a:endParaRPr lang="is-IS"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dirty="0">
                          <a:effectLst/>
                        </a:rPr>
                        <a:t>Surgical Technique</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dirty="0">
                          <a:effectLst/>
                        </a:rPr>
                        <a:t>Clinical Guideline</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a:effectLst/>
                        </a:rPr>
                        <a:t>News</a:t>
                      </a:r>
                      <a:endParaRPr lang="en-US" sz="1400" b="0" i="0" u="none" strike="noStrike">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r h="297762">
                <a:tc>
                  <a:txBody>
                    <a:bodyPr/>
                    <a:lstStyle/>
                    <a:p>
                      <a:pPr algn="ctr" fontAlgn="ctr"/>
                      <a:r>
                        <a:rPr lang="en-US" sz="1400" u="none" strike="noStrike" dirty="0">
                          <a:effectLst/>
                        </a:rPr>
                        <a:t>Foreword</a:t>
                      </a:r>
                      <a:endParaRPr lang="en-US" sz="1400" b="0" i="0" u="none" strike="noStrike" dirty="0">
                        <a:solidFill>
                          <a:srgbClr val="000000"/>
                        </a:solidFill>
                        <a:effectLst/>
                        <a:latin typeface="+mn-ea"/>
                        <a:ea typeface="+mn-ea"/>
                        <a:cs typeface="Times New Roman"/>
                      </a:endParaRPr>
                    </a:p>
                  </a:txBody>
                  <a:tcPr marL="12700" marR="12700" marT="12700" marB="0" anchor="ctr"/>
                </a:tc>
                <a:tc>
                  <a:txBody>
                    <a:body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cs typeface="Times New Roman"/>
                      </a:endParaRPr>
                    </a:p>
                  </a:txBody>
                  <a:tcPr marL="12700" marR="12700" marT="12700" marB="0" anchor="b"/>
                </a:tc>
              </a:tr>
            </a:tbl>
          </a:graphicData>
        </a:graphic>
      </p:graphicFrame>
    </p:spTree>
    <p:extLst>
      <p:ext uri="{BB962C8B-B14F-4D97-AF65-F5344CB8AC3E}">
        <p14:creationId xmlns:p14="http://schemas.microsoft.com/office/powerpoint/2010/main" val="37013583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5489" y="1317762"/>
            <a:ext cx="9416805" cy="338554"/>
          </a:xfrm>
          <a:prstGeom prst="rect">
            <a:avLst/>
          </a:prstGeom>
        </p:spPr>
        <p:txBody>
          <a:bodyPr wrap="square">
            <a:spAutoFit/>
          </a:bodyPr>
          <a:lstStyle/>
          <a:p>
            <a:r>
              <a:rPr kumimoji="1" lang="en-US" altLang="zh-CN" sz="1600" b="1" dirty="0"/>
              <a:t>3</a:t>
            </a:r>
            <a:r>
              <a:rPr kumimoji="1" lang="en-US" altLang="zh-CN" sz="1600" b="1" dirty="0" smtClean="0"/>
              <a:t>.</a:t>
            </a:r>
            <a:r>
              <a:rPr lang="en-US" altLang="zh-CN" sz="1600" b="1" dirty="0" smtClean="0"/>
              <a:t> </a:t>
            </a:r>
            <a:r>
              <a:rPr lang="en-US" altLang="zh-CN" sz="1600" b="1" dirty="0"/>
              <a:t>Articles Published (2019)  - </a:t>
            </a:r>
            <a:r>
              <a:rPr lang="en-US" altLang="zh-CN" sz="1600" b="1" dirty="0">
                <a:solidFill>
                  <a:srgbClr val="7F7F7F"/>
                </a:solidFill>
                <a:latin typeface="Times New Roman"/>
                <a:cs typeface="Times New Roman"/>
              </a:rPr>
              <a:t>Numbers of Corresponding Authors Classified by Countries (2019)</a:t>
            </a:r>
            <a:endParaRPr lang="en-US" altLang="zh-CN" sz="1600" b="1" dirty="0">
              <a:solidFill>
                <a:prstClr val="black"/>
              </a:solidFill>
              <a:latin typeface="Times New Roman"/>
              <a:cs typeface="Times New Roman"/>
            </a:endParaRPr>
          </a:p>
        </p:txBody>
      </p:sp>
      <p:graphicFrame>
        <p:nvGraphicFramePr>
          <p:cNvPr id="5" name="图表 4"/>
          <p:cNvGraphicFramePr>
            <a:graphicFrameLocks/>
          </p:cNvGraphicFramePr>
          <p:nvPr>
            <p:extLst>
              <p:ext uri="{D42A27DB-BD31-4B8C-83A1-F6EECF244321}">
                <p14:modId xmlns:p14="http://schemas.microsoft.com/office/powerpoint/2010/main" val="1143739207"/>
              </p:ext>
            </p:extLst>
          </p:nvPr>
        </p:nvGraphicFramePr>
        <p:xfrm>
          <a:off x="2145218" y="2797759"/>
          <a:ext cx="7485596" cy="3205627"/>
        </p:xfrm>
        <a:graphic>
          <a:graphicData uri="http://schemas.openxmlformats.org/drawingml/2006/chart">
            <c:chart xmlns:c="http://schemas.openxmlformats.org/drawingml/2006/chart" xmlns:r="http://schemas.openxmlformats.org/officeDocument/2006/relationships" r:id="rId2"/>
          </a:graphicData>
        </a:graphic>
      </p:graphicFrame>
      <p:sp>
        <p:nvSpPr>
          <p:cNvPr id="8" name="矩形 7"/>
          <p:cNvSpPr/>
          <p:nvPr/>
        </p:nvSpPr>
        <p:spPr>
          <a:xfrm>
            <a:off x="2145218" y="1957733"/>
            <a:ext cx="3585048" cy="369332"/>
          </a:xfrm>
          <a:prstGeom prst="rect">
            <a:avLst/>
          </a:prstGeom>
        </p:spPr>
        <p:txBody>
          <a:bodyPr wrap="none">
            <a:spAutoFit/>
          </a:bodyPr>
          <a:lstStyle/>
          <a:p>
            <a:r>
              <a:rPr lang="en-US" altLang="zh-CN" dirty="0">
                <a:latin typeface="+mn-ea"/>
                <a:cs typeface="Times New Roman"/>
              </a:rPr>
              <a:t>Totally </a:t>
            </a:r>
            <a:r>
              <a:rPr lang="en-US" altLang="zh-CN" dirty="0" smtClean="0">
                <a:latin typeface="+mn-ea"/>
                <a:cs typeface="Times New Roman"/>
              </a:rPr>
              <a:t>26 </a:t>
            </a:r>
            <a:r>
              <a:rPr lang="en-US" altLang="zh-CN" dirty="0">
                <a:latin typeface="+mn-ea"/>
                <a:cs typeface="Times New Roman"/>
              </a:rPr>
              <a:t>corresponding authors.</a:t>
            </a:r>
          </a:p>
        </p:txBody>
      </p:sp>
    </p:spTree>
    <p:extLst>
      <p:ext uri="{BB962C8B-B14F-4D97-AF65-F5344CB8AC3E}">
        <p14:creationId xmlns:p14="http://schemas.microsoft.com/office/powerpoint/2010/main" val="20905421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9644" y="1392483"/>
            <a:ext cx="4745210" cy="338554"/>
          </a:xfrm>
          <a:prstGeom prst="rect">
            <a:avLst/>
          </a:prstGeom>
        </p:spPr>
        <p:txBody>
          <a:bodyPr wrap="none">
            <a:spAutoFit/>
          </a:bodyPr>
          <a:lstStyle/>
          <a:p>
            <a:r>
              <a:rPr kumimoji="1" lang="en-US" altLang="zh-CN" sz="1600" b="1" dirty="0"/>
              <a:t>4</a:t>
            </a:r>
            <a:r>
              <a:rPr kumimoji="1" lang="en-US" altLang="zh-CN" sz="1600" b="1" dirty="0" smtClean="0"/>
              <a:t>. </a:t>
            </a:r>
            <a:r>
              <a:rPr lang="en-US" altLang="zh-CN" sz="1600" b="1" dirty="0"/>
              <a:t>Website </a:t>
            </a:r>
            <a:r>
              <a:rPr lang="en-US" altLang="zh-CN" sz="1600" b="1" dirty="0" err="1" smtClean="0"/>
              <a:t>Pageviews</a:t>
            </a:r>
            <a:r>
              <a:rPr lang="en-US" altLang="zh-CN" sz="1600" b="1" dirty="0" smtClean="0"/>
              <a:t> (</a:t>
            </a:r>
            <a:r>
              <a:rPr lang="zh-CN" altLang="zh-CN" sz="1600" b="1" dirty="0" smtClean="0"/>
              <a:t>R</a:t>
            </a:r>
            <a:r>
              <a:rPr lang="en-US" altLang="zh-CN" sz="1600" b="1" dirty="0" err="1" smtClean="0"/>
              <a:t>esults</a:t>
            </a:r>
            <a:r>
              <a:rPr lang="en-US" altLang="zh-CN" sz="1600" b="1" dirty="0" smtClean="0"/>
              <a:t> by Month in 2019)</a:t>
            </a:r>
            <a:endParaRPr lang="zh-CN" altLang="en-US" sz="1600" b="1" dirty="0"/>
          </a:p>
        </p:txBody>
      </p:sp>
      <p:sp>
        <p:nvSpPr>
          <p:cNvPr id="4" name="矩形 3"/>
          <p:cNvSpPr/>
          <p:nvPr/>
        </p:nvSpPr>
        <p:spPr>
          <a:xfrm>
            <a:off x="1151449" y="5932516"/>
            <a:ext cx="7737537" cy="369332"/>
          </a:xfrm>
          <a:prstGeom prst="rect">
            <a:avLst/>
          </a:prstGeom>
        </p:spPr>
        <p:txBody>
          <a:bodyPr wrap="square">
            <a:spAutoFit/>
          </a:bodyPr>
          <a:lstStyle/>
          <a:p>
            <a:r>
              <a:rPr lang="en-US" altLang="zh-CN" b="1" dirty="0">
                <a:solidFill>
                  <a:schemeClr val="bg1">
                    <a:lumMod val="50000"/>
                  </a:schemeClr>
                </a:solidFill>
              </a:rPr>
              <a:t>Data </a:t>
            </a:r>
            <a:r>
              <a:rPr lang="en-US" altLang="zh-CN" b="1" dirty="0" smtClean="0">
                <a:solidFill>
                  <a:schemeClr val="bg1">
                    <a:lumMod val="50000"/>
                  </a:schemeClr>
                </a:solidFill>
              </a:rPr>
              <a:t>collected </a:t>
            </a:r>
            <a:r>
              <a:rPr lang="en-US" altLang="zh-CN" b="1" dirty="0">
                <a:solidFill>
                  <a:schemeClr val="bg1">
                    <a:lumMod val="50000"/>
                  </a:schemeClr>
                </a:solidFill>
              </a:rPr>
              <a:t>from Google Analytics </a:t>
            </a:r>
            <a:r>
              <a:rPr lang="en-US" altLang="zh-CN" b="1" dirty="0" smtClean="0">
                <a:solidFill>
                  <a:schemeClr val="bg1">
                    <a:lumMod val="50000"/>
                  </a:schemeClr>
                </a:solidFill>
              </a:rPr>
              <a:t>on</a:t>
            </a:r>
            <a:r>
              <a:rPr lang="zh-CN" altLang="en-US" b="1" dirty="0" smtClean="0">
                <a:solidFill>
                  <a:schemeClr val="bg1">
                    <a:lumMod val="50000"/>
                  </a:schemeClr>
                </a:solidFill>
              </a:rPr>
              <a:t> </a:t>
            </a:r>
            <a:r>
              <a:rPr lang="en-GB" altLang="zh-CN" b="1" dirty="0" smtClean="0">
                <a:solidFill>
                  <a:schemeClr val="bg1">
                    <a:lumMod val="50000"/>
                  </a:schemeClr>
                </a:solidFill>
              </a:rPr>
              <a:t>Jan 6</a:t>
            </a:r>
            <a:r>
              <a:rPr lang="en-US" altLang="zh-CN" b="1" dirty="0" smtClean="0">
                <a:solidFill>
                  <a:schemeClr val="bg1">
                    <a:lumMod val="50000"/>
                  </a:schemeClr>
                </a:solidFill>
              </a:rPr>
              <a:t>, 2020. </a:t>
            </a:r>
            <a:endParaRPr lang="en-US" altLang="zh-CN" b="1" dirty="0">
              <a:solidFill>
                <a:schemeClr val="bg1">
                  <a:lumMod val="50000"/>
                </a:schemeClr>
              </a:solidFill>
            </a:endParaRPr>
          </a:p>
        </p:txBody>
      </p:sp>
      <p:sp>
        <p:nvSpPr>
          <p:cNvPr id="3" name="矩形 2"/>
          <p:cNvSpPr/>
          <p:nvPr/>
        </p:nvSpPr>
        <p:spPr>
          <a:xfrm>
            <a:off x="1151449" y="5283143"/>
            <a:ext cx="5773899" cy="369332"/>
          </a:xfrm>
          <a:prstGeom prst="rect">
            <a:avLst/>
          </a:prstGeom>
        </p:spPr>
        <p:txBody>
          <a:bodyPr wrap="none">
            <a:spAutoFit/>
          </a:bodyPr>
          <a:lstStyle/>
          <a:p>
            <a:r>
              <a:rPr lang="en-US" altLang="zh-CN" b="1" dirty="0"/>
              <a:t>Total number of </a:t>
            </a:r>
            <a:r>
              <a:rPr lang="en-US" altLang="zh-CN" b="1" dirty="0" err="1"/>
              <a:t>pageviews</a:t>
            </a:r>
            <a:r>
              <a:rPr lang="en-US" altLang="zh-CN" b="1" dirty="0"/>
              <a:t> reached </a:t>
            </a:r>
            <a:r>
              <a:rPr lang="fi-FI" altLang="zh-CN" b="1" dirty="0"/>
              <a:t>18,847</a:t>
            </a:r>
            <a:r>
              <a:rPr lang="is-IS" altLang="zh-CN" b="1" dirty="0" smtClean="0"/>
              <a:t> </a:t>
            </a:r>
            <a:r>
              <a:rPr lang="en-US" altLang="zh-CN" b="1" dirty="0"/>
              <a:t>in 2019</a:t>
            </a:r>
            <a:r>
              <a:rPr lang="en-US" altLang="zh-CN" b="1" dirty="0" smtClean="0"/>
              <a:t>.</a:t>
            </a:r>
            <a:endParaRPr lang="zh-CN" altLang="en-US" b="1" dirty="0"/>
          </a:p>
        </p:txBody>
      </p:sp>
      <p:pic>
        <p:nvPicPr>
          <p:cNvPr id="8" name="图片 7"/>
          <p:cNvPicPr>
            <a:picLocks noChangeAspect="1"/>
          </p:cNvPicPr>
          <p:nvPr/>
        </p:nvPicPr>
        <p:blipFill>
          <a:blip r:embed="rId2"/>
          <a:stretch>
            <a:fillRect/>
          </a:stretch>
        </p:blipFill>
        <p:spPr>
          <a:xfrm>
            <a:off x="1152360" y="2441983"/>
            <a:ext cx="10410816" cy="2548481"/>
          </a:xfrm>
          <a:prstGeom prst="rect">
            <a:avLst/>
          </a:prstGeom>
        </p:spPr>
      </p:pic>
      <p:sp>
        <p:nvSpPr>
          <p:cNvPr id="6" name="文本框 5"/>
          <p:cNvSpPr txBox="1"/>
          <p:nvPr/>
        </p:nvSpPr>
        <p:spPr>
          <a:xfrm>
            <a:off x="10136673" y="2375135"/>
            <a:ext cx="1681622" cy="523220"/>
          </a:xfrm>
          <a:prstGeom prst="rect">
            <a:avLst/>
          </a:prstGeom>
          <a:noFill/>
        </p:spPr>
        <p:txBody>
          <a:bodyPr wrap="square" rtlCol="0">
            <a:spAutoFit/>
          </a:bodyPr>
          <a:lstStyle/>
          <a:p>
            <a:r>
              <a:rPr kumimoji="1" lang="en-US" altLang="zh-CN" sz="1400" dirty="0" smtClean="0"/>
              <a:t>Dec 2019 </a:t>
            </a:r>
          </a:p>
          <a:p>
            <a:r>
              <a:rPr kumimoji="1" lang="en-US" altLang="zh-CN" sz="1400" dirty="0" err="1" smtClean="0"/>
              <a:t>Pageviews</a:t>
            </a:r>
            <a:r>
              <a:rPr kumimoji="1" lang="en-US" altLang="zh-CN" sz="1400" dirty="0" smtClean="0"/>
              <a:t>: </a:t>
            </a:r>
            <a:r>
              <a:rPr kumimoji="1" lang="zh-CN" altLang="zh-CN" sz="1400" dirty="0" smtClean="0"/>
              <a:t>2</a:t>
            </a:r>
            <a:r>
              <a:rPr kumimoji="1" lang="en-US" altLang="zh-CN" sz="1400" dirty="0" smtClean="0"/>
              <a:t>866</a:t>
            </a:r>
            <a:endParaRPr kumimoji="1" lang="zh-CN" altLang="en-US" sz="1400" dirty="0"/>
          </a:p>
        </p:txBody>
      </p:sp>
    </p:spTree>
    <p:extLst>
      <p:ext uri="{BB962C8B-B14F-4D97-AF65-F5344CB8AC3E}">
        <p14:creationId xmlns:p14="http://schemas.microsoft.com/office/powerpoint/2010/main" val="20905421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701</TotalTime>
  <Words>1183</Words>
  <Application>Microsoft Macintosh PowerPoint</Application>
  <PresentationFormat>自定义</PresentationFormat>
  <Paragraphs>198</Paragraphs>
  <Slides>22</Slides>
  <Notes>0</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Anne Lu</cp:lastModifiedBy>
  <cp:revision>151</cp:revision>
  <dcterms:created xsi:type="dcterms:W3CDTF">2019-06-10T09:20:13Z</dcterms:created>
  <dcterms:modified xsi:type="dcterms:W3CDTF">2020-01-09T02:59:44Z</dcterms:modified>
</cp:coreProperties>
</file>